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60" r:id="rId3"/>
    <p:sldId id="278" r:id="rId4"/>
    <p:sldId id="261" r:id="rId5"/>
    <p:sldId id="258" r:id="rId6"/>
    <p:sldId id="274" r:id="rId7"/>
    <p:sldId id="259" r:id="rId8"/>
    <p:sldId id="275" r:id="rId9"/>
    <p:sldId id="270" r:id="rId10"/>
    <p:sldId id="271" r:id="rId11"/>
    <p:sldId id="266" r:id="rId12"/>
    <p:sldId id="276" r:id="rId13"/>
    <p:sldId id="262" r:id="rId14"/>
    <p:sldId id="279" r:id="rId15"/>
    <p:sldId id="267" r:id="rId16"/>
    <p:sldId id="263" r:id="rId17"/>
    <p:sldId id="273" r:id="rId18"/>
    <p:sldId id="264"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6"/>
    <p:restoredTop sz="94614"/>
  </p:normalViewPr>
  <p:slideViewPr>
    <p:cSldViewPr snapToGrid="0" snapToObjects="1">
      <p:cViewPr>
        <p:scale>
          <a:sx n="82" d="100"/>
          <a:sy n="82" d="100"/>
        </p:scale>
        <p:origin x="1344" y="1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zachlulavy/Documents/Prime/Tier%203/Solo%20Project/Blizzard%20RSVPs%20Saturday%20trips%201-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zachlulavy/Documents/Prime/Tier%203/Solo%20Project/Blizzard%20RSVPs%20Saturday%20trips%201-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[Blizzard RSVPs Saturday trips 1-3.xlsx]Trip 2!PivotTable4</c:name>
    <c:fmtId val="3"/>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'Trip 2'!$F$6:$F$7</c:f>
              <c:strCache>
                <c:ptCount val="1"/>
                <c:pt idx="0">
                  <c:v>No</c:v>
                </c:pt>
              </c:strCache>
            </c:strRef>
          </c:tx>
          <c:spPr>
            <a:solidFill>
              <a:schemeClr val="accent1"/>
            </a:solidFill>
            <a:ln>
              <a:noFill/>
            </a:ln>
            <a:effectLst/>
          </c:spPr>
          <c:invertIfNegative val="0"/>
          <c:cat>
            <c:strRef>
              <c:f>'Trip 2'!$E$8:$E$10</c:f>
              <c:strCache>
                <c:ptCount val="2"/>
                <c:pt idx="0">
                  <c:v>Member</c:v>
                </c:pt>
                <c:pt idx="1">
                  <c:v>Staff</c:v>
                </c:pt>
              </c:strCache>
            </c:strRef>
          </c:cat>
          <c:val>
            <c:numRef>
              <c:f>'Trip 2'!$F$8:$F$10</c:f>
              <c:numCache>
                <c:formatCode>General</c:formatCode>
                <c:ptCount val="2"/>
                <c:pt idx="0">
                  <c:v>82</c:v>
                </c:pt>
                <c:pt idx="1">
                  <c:v>31</c:v>
                </c:pt>
              </c:numCache>
            </c:numRef>
          </c:val>
          <c:extLst>
            <c:ext xmlns:c16="http://schemas.microsoft.com/office/drawing/2014/chart" uri="{C3380CC4-5D6E-409C-BE32-E72D297353CC}">
              <c16:uniqueId val="{00000000-7308-D645-94B6-D6F722AE165C}"/>
            </c:ext>
          </c:extLst>
        </c:ser>
        <c:ser>
          <c:idx val="1"/>
          <c:order val="1"/>
          <c:tx>
            <c:strRef>
              <c:f>'Trip 2'!$G$6:$G$7</c:f>
              <c:strCache>
                <c:ptCount val="1"/>
                <c:pt idx="0">
                  <c:v>No Reply</c:v>
                </c:pt>
              </c:strCache>
            </c:strRef>
          </c:tx>
          <c:spPr>
            <a:solidFill>
              <a:schemeClr val="accent2"/>
            </a:solidFill>
            <a:ln>
              <a:noFill/>
            </a:ln>
            <a:effectLst/>
          </c:spPr>
          <c:invertIfNegative val="0"/>
          <c:cat>
            <c:strRef>
              <c:f>'Trip 2'!$E$8:$E$10</c:f>
              <c:strCache>
                <c:ptCount val="2"/>
                <c:pt idx="0">
                  <c:v>Member</c:v>
                </c:pt>
                <c:pt idx="1">
                  <c:v>Staff</c:v>
                </c:pt>
              </c:strCache>
            </c:strRef>
          </c:cat>
          <c:val>
            <c:numRef>
              <c:f>'Trip 2'!$G$8:$G$10</c:f>
              <c:numCache>
                <c:formatCode>General</c:formatCode>
                <c:ptCount val="2"/>
                <c:pt idx="0">
                  <c:v>62</c:v>
                </c:pt>
                <c:pt idx="1">
                  <c:v>10</c:v>
                </c:pt>
              </c:numCache>
            </c:numRef>
          </c:val>
          <c:extLst>
            <c:ext xmlns:c16="http://schemas.microsoft.com/office/drawing/2014/chart" uri="{C3380CC4-5D6E-409C-BE32-E72D297353CC}">
              <c16:uniqueId val="{00000001-7308-D645-94B6-D6F722AE165C}"/>
            </c:ext>
          </c:extLst>
        </c:ser>
        <c:ser>
          <c:idx val="2"/>
          <c:order val="2"/>
          <c:tx>
            <c:strRef>
              <c:f>'Trip 2'!$H$6:$H$7</c:f>
              <c:strCache>
                <c:ptCount val="1"/>
                <c:pt idx="0">
                  <c:v>Yes</c:v>
                </c:pt>
              </c:strCache>
            </c:strRef>
          </c:tx>
          <c:spPr>
            <a:solidFill>
              <a:schemeClr val="accent3"/>
            </a:solidFill>
            <a:ln>
              <a:noFill/>
            </a:ln>
            <a:effectLst/>
          </c:spPr>
          <c:invertIfNegative val="0"/>
          <c:cat>
            <c:strRef>
              <c:f>'Trip 2'!$E$8:$E$10</c:f>
              <c:strCache>
                <c:ptCount val="2"/>
                <c:pt idx="0">
                  <c:v>Member</c:v>
                </c:pt>
                <c:pt idx="1">
                  <c:v>Staff</c:v>
                </c:pt>
              </c:strCache>
            </c:strRef>
          </c:cat>
          <c:val>
            <c:numRef>
              <c:f>'Trip 2'!$H$8:$H$10</c:f>
              <c:numCache>
                <c:formatCode>General</c:formatCode>
                <c:ptCount val="2"/>
                <c:pt idx="0">
                  <c:v>509</c:v>
                </c:pt>
                <c:pt idx="1">
                  <c:v>112</c:v>
                </c:pt>
              </c:numCache>
            </c:numRef>
          </c:val>
          <c:extLst>
            <c:ext xmlns:c16="http://schemas.microsoft.com/office/drawing/2014/chart" uri="{C3380CC4-5D6E-409C-BE32-E72D297353CC}">
              <c16:uniqueId val="{00000002-7308-D645-94B6-D6F722AE165C}"/>
            </c:ext>
          </c:extLst>
        </c:ser>
        <c:dLbls>
          <c:showLegendKey val="0"/>
          <c:showVal val="0"/>
          <c:showCatName val="0"/>
          <c:showSerName val="0"/>
          <c:showPercent val="0"/>
          <c:showBubbleSize val="0"/>
        </c:dLbls>
        <c:gapWidth val="219"/>
        <c:overlap val="-27"/>
        <c:axId val="1224372480"/>
        <c:axId val="1224374160"/>
      </c:barChart>
      <c:catAx>
        <c:axId val="122437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4374160"/>
        <c:crosses val="autoZero"/>
        <c:auto val="1"/>
        <c:lblAlgn val="ctr"/>
        <c:lblOffset val="100"/>
        <c:noMultiLvlLbl val="0"/>
      </c:catAx>
      <c:valAx>
        <c:axId val="1224374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43724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[Blizzard RSVPs Saturday trips 1-3.xlsx]Trip 3!PivotTable5</c:name>
    <c:fmtId val="3"/>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'Trip 3'!$G$7:$G$8</c:f>
              <c:strCache>
                <c:ptCount val="1"/>
                <c:pt idx="0">
                  <c:v>No</c:v>
                </c:pt>
              </c:strCache>
            </c:strRef>
          </c:tx>
          <c:spPr>
            <a:solidFill>
              <a:schemeClr val="accent1"/>
            </a:solidFill>
            <a:ln>
              <a:noFill/>
            </a:ln>
            <a:effectLst/>
          </c:spPr>
          <c:invertIfNegative val="0"/>
          <c:cat>
            <c:strRef>
              <c:f>'Trip 3'!$F$9:$F$11</c:f>
              <c:strCache>
                <c:ptCount val="2"/>
                <c:pt idx="0">
                  <c:v>Member</c:v>
                </c:pt>
                <c:pt idx="1">
                  <c:v>Staff</c:v>
                </c:pt>
              </c:strCache>
            </c:strRef>
          </c:cat>
          <c:val>
            <c:numRef>
              <c:f>'Trip 3'!$G$9:$G$11</c:f>
              <c:numCache>
                <c:formatCode>General</c:formatCode>
                <c:ptCount val="2"/>
                <c:pt idx="0">
                  <c:v>93</c:v>
                </c:pt>
                <c:pt idx="1">
                  <c:v>35</c:v>
                </c:pt>
              </c:numCache>
            </c:numRef>
          </c:val>
          <c:extLst>
            <c:ext xmlns:c16="http://schemas.microsoft.com/office/drawing/2014/chart" uri="{C3380CC4-5D6E-409C-BE32-E72D297353CC}">
              <c16:uniqueId val="{00000000-F55F-E04C-9702-2FC2F9C3B9ED}"/>
            </c:ext>
          </c:extLst>
        </c:ser>
        <c:ser>
          <c:idx val="1"/>
          <c:order val="1"/>
          <c:tx>
            <c:strRef>
              <c:f>'Trip 3'!$H$7:$H$8</c:f>
              <c:strCache>
                <c:ptCount val="1"/>
                <c:pt idx="0">
                  <c:v>No Reply</c:v>
                </c:pt>
              </c:strCache>
            </c:strRef>
          </c:tx>
          <c:spPr>
            <a:solidFill>
              <a:schemeClr val="accent2"/>
            </a:solidFill>
            <a:ln>
              <a:noFill/>
            </a:ln>
            <a:effectLst/>
          </c:spPr>
          <c:invertIfNegative val="0"/>
          <c:cat>
            <c:strRef>
              <c:f>'Trip 3'!$F$9:$F$11</c:f>
              <c:strCache>
                <c:ptCount val="2"/>
                <c:pt idx="0">
                  <c:v>Member</c:v>
                </c:pt>
                <c:pt idx="1">
                  <c:v>Staff</c:v>
                </c:pt>
              </c:strCache>
            </c:strRef>
          </c:cat>
          <c:val>
            <c:numRef>
              <c:f>'Trip 3'!$H$9:$H$11</c:f>
              <c:numCache>
                <c:formatCode>General</c:formatCode>
                <c:ptCount val="2"/>
                <c:pt idx="0">
                  <c:v>65</c:v>
                </c:pt>
                <c:pt idx="1">
                  <c:v>12</c:v>
                </c:pt>
              </c:numCache>
            </c:numRef>
          </c:val>
          <c:extLst>
            <c:ext xmlns:c16="http://schemas.microsoft.com/office/drawing/2014/chart" uri="{C3380CC4-5D6E-409C-BE32-E72D297353CC}">
              <c16:uniqueId val="{00000001-F55F-E04C-9702-2FC2F9C3B9ED}"/>
            </c:ext>
          </c:extLst>
        </c:ser>
        <c:ser>
          <c:idx val="2"/>
          <c:order val="2"/>
          <c:tx>
            <c:strRef>
              <c:f>'Trip 3'!$I$7:$I$8</c:f>
              <c:strCache>
                <c:ptCount val="1"/>
                <c:pt idx="0">
                  <c:v>Yes</c:v>
                </c:pt>
              </c:strCache>
            </c:strRef>
          </c:tx>
          <c:spPr>
            <a:solidFill>
              <a:schemeClr val="accent3"/>
            </a:solidFill>
            <a:ln>
              <a:noFill/>
            </a:ln>
            <a:effectLst/>
          </c:spPr>
          <c:invertIfNegative val="0"/>
          <c:cat>
            <c:strRef>
              <c:f>'Trip 3'!$F$9:$F$11</c:f>
              <c:strCache>
                <c:ptCount val="2"/>
                <c:pt idx="0">
                  <c:v>Member</c:v>
                </c:pt>
                <c:pt idx="1">
                  <c:v>Staff</c:v>
                </c:pt>
              </c:strCache>
            </c:strRef>
          </c:cat>
          <c:val>
            <c:numRef>
              <c:f>'Trip 3'!$I$9:$I$11</c:f>
              <c:numCache>
                <c:formatCode>General</c:formatCode>
                <c:ptCount val="2"/>
                <c:pt idx="0">
                  <c:v>497</c:v>
                </c:pt>
                <c:pt idx="1">
                  <c:v>115</c:v>
                </c:pt>
              </c:numCache>
            </c:numRef>
          </c:val>
          <c:extLst>
            <c:ext xmlns:c16="http://schemas.microsoft.com/office/drawing/2014/chart" uri="{C3380CC4-5D6E-409C-BE32-E72D297353CC}">
              <c16:uniqueId val="{00000002-F55F-E04C-9702-2FC2F9C3B9ED}"/>
            </c:ext>
          </c:extLst>
        </c:ser>
        <c:dLbls>
          <c:showLegendKey val="0"/>
          <c:showVal val="0"/>
          <c:showCatName val="0"/>
          <c:showSerName val="0"/>
          <c:showPercent val="0"/>
          <c:showBubbleSize val="0"/>
        </c:dLbls>
        <c:gapWidth val="219"/>
        <c:overlap val="-27"/>
        <c:axId val="1732487568"/>
        <c:axId val="1221110064"/>
      </c:barChart>
      <c:catAx>
        <c:axId val="173248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1110064"/>
        <c:crosses val="autoZero"/>
        <c:auto val="1"/>
        <c:lblAlgn val="ctr"/>
        <c:lblOffset val="100"/>
        <c:noMultiLvlLbl val="0"/>
      </c:catAx>
      <c:valAx>
        <c:axId val="122111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324875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920C70-9848-7445-AC06-A44285E92265}" type="datetimeFigureOut">
              <a:rPr lang="en-US" smtClean="0"/>
              <a:t>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DB7F-A90B-9946-90E8-468337E10EB2}" type="slidenum">
              <a:rPr lang="en-US" smtClean="0"/>
              <a:t>‹#›</a:t>
            </a:fld>
            <a:endParaRPr lang="en-US"/>
          </a:p>
        </p:txBody>
      </p:sp>
    </p:spTree>
    <p:extLst>
      <p:ext uri="{BB962C8B-B14F-4D97-AF65-F5344CB8AC3E}">
        <p14:creationId xmlns:p14="http://schemas.microsoft.com/office/powerpoint/2010/main" val="266068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920C70-9848-7445-AC06-A44285E92265}" type="datetimeFigureOut">
              <a:rPr lang="en-US" smtClean="0"/>
              <a:t>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DB7F-A90B-9946-90E8-468337E10EB2}" type="slidenum">
              <a:rPr lang="en-US" smtClean="0"/>
              <a:t>‹#›</a:t>
            </a:fld>
            <a:endParaRPr lang="en-US"/>
          </a:p>
        </p:txBody>
      </p:sp>
    </p:spTree>
    <p:extLst>
      <p:ext uri="{BB962C8B-B14F-4D97-AF65-F5344CB8AC3E}">
        <p14:creationId xmlns:p14="http://schemas.microsoft.com/office/powerpoint/2010/main" val="326680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920C70-9848-7445-AC06-A44285E92265}" type="datetimeFigureOut">
              <a:rPr lang="en-US" smtClean="0"/>
              <a:t>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DB7F-A90B-9946-90E8-468337E10EB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17456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920C70-9848-7445-AC06-A44285E92265}" type="datetimeFigureOut">
              <a:rPr lang="en-US" smtClean="0"/>
              <a:t>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DB7F-A90B-9946-90E8-468337E10EB2}" type="slidenum">
              <a:rPr lang="en-US" smtClean="0"/>
              <a:t>‹#›</a:t>
            </a:fld>
            <a:endParaRPr lang="en-US"/>
          </a:p>
        </p:txBody>
      </p:sp>
    </p:spTree>
    <p:extLst>
      <p:ext uri="{BB962C8B-B14F-4D97-AF65-F5344CB8AC3E}">
        <p14:creationId xmlns:p14="http://schemas.microsoft.com/office/powerpoint/2010/main" val="3757105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920C70-9848-7445-AC06-A44285E92265}" type="datetimeFigureOut">
              <a:rPr lang="en-US" smtClean="0"/>
              <a:t>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DB7F-A90B-9946-90E8-468337E10EB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17477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920C70-9848-7445-AC06-A44285E92265}" type="datetimeFigureOut">
              <a:rPr lang="en-US" smtClean="0"/>
              <a:t>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DB7F-A90B-9946-90E8-468337E10EB2}" type="slidenum">
              <a:rPr lang="en-US" smtClean="0"/>
              <a:t>‹#›</a:t>
            </a:fld>
            <a:endParaRPr lang="en-US"/>
          </a:p>
        </p:txBody>
      </p:sp>
    </p:spTree>
    <p:extLst>
      <p:ext uri="{BB962C8B-B14F-4D97-AF65-F5344CB8AC3E}">
        <p14:creationId xmlns:p14="http://schemas.microsoft.com/office/powerpoint/2010/main" val="2540173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20C70-9848-7445-AC06-A44285E92265}" type="datetimeFigureOut">
              <a:rPr lang="en-US" smtClean="0"/>
              <a:t>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DB7F-A90B-9946-90E8-468337E10EB2}" type="slidenum">
              <a:rPr lang="en-US" smtClean="0"/>
              <a:t>‹#›</a:t>
            </a:fld>
            <a:endParaRPr lang="en-US"/>
          </a:p>
        </p:txBody>
      </p:sp>
    </p:spTree>
    <p:extLst>
      <p:ext uri="{BB962C8B-B14F-4D97-AF65-F5344CB8AC3E}">
        <p14:creationId xmlns:p14="http://schemas.microsoft.com/office/powerpoint/2010/main" val="2679263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20C70-9848-7445-AC06-A44285E92265}" type="datetimeFigureOut">
              <a:rPr lang="en-US" smtClean="0"/>
              <a:t>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DB7F-A90B-9946-90E8-468337E10EB2}" type="slidenum">
              <a:rPr lang="en-US" smtClean="0"/>
              <a:t>‹#›</a:t>
            </a:fld>
            <a:endParaRPr lang="en-US"/>
          </a:p>
        </p:txBody>
      </p:sp>
    </p:spTree>
    <p:extLst>
      <p:ext uri="{BB962C8B-B14F-4D97-AF65-F5344CB8AC3E}">
        <p14:creationId xmlns:p14="http://schemas.microsoft.com/office/powerpoint/2010/main" val="22876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20C70-9848-7445-AC06-A44285E92265}" type="datetimeFigureOut">
              <a:rPr lang="en-US" smtClean="0"/>
              <a:t>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DB7F-A90B-9946-90E8-468337E10EB2}" type="slidenum">
              <a:rPr lang="en-US" smtClean="0"/>
              <a:t>‹#›</a:t>
            </a:fld>
            <a:endParaRPr lang="en-US"/>
          </a:p>
        </p:txBody>
      </p:sp>
    </p:spTree>
    <p:extLst>
      <p:ext uri="{BB962C8B-B14F-4D97-AF65-F5344CB8AC3E}">
        <p14:creationId xmlns:p14="http://schemas.microsoft.com/office/powerpoint/2010/main" val="331095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920C70-9848-7445-AC06-A44285E92265}" type="datetimeFigureOut">
              <a:rPr lang="en-US" smtClean="0"/>
              <a:t>2/9/20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DB7F-A90B-9946-90E8-468337E10EB2}" type="slidenum">
              <a:rPr lang="en-US" smtClean="0"/>
              <a:t>‹#›</a:t>
            </a:fld>
            <a:endParaRPr lang="en-US"/>
          </a:p>
        </p:txBody>
      </p:sp>
    </p:spTree>
    <p:extLst>
      <p:ext uri="{BB962C8B-B14F-4D97-AF65-F5344CB8AC3E}">
        <p14:creationId xmlns:p14="http://schemas.microsoft.com/office/powerpoint/2010/main" val="4025366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920C70-9848-7445-AC06-A44285E92265}" type="datetimeFigureOut">
              <a:rPr lang="en-US" smtClean="0"/>
              <a:t>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5DB7F-A90B-9946-90E8-468337E10EB2}" type="slidenum">
              <a:rPr lang="en-US" smtClean="0"/>
              <a:t>‹#›</a:t>
            </a:fld>
            <a:endParaRPr lang="en-US"/>
          </a:p>
        </p:txBody>
      </p:sp>
    </p:spTree>
    <p:extLst>
      <p:ext uri="{BB962C8B-B14F-4D97-AF65-F5344CB8AC3E}">
        <p14:creationId xmlns:p14="http://schemas.microsoft.com/office/powerpoint/2010/main" val="410445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920C70-9848-7445-AC06-A44285E92265}" type="datetimeFigureOut">
              <a:rPr lang="en-US" smtClean="0"/>
              <a:t>2/9/20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5DB7F-A90B-9946-90E8-468337E10EB2}" type="slidenum">
              <a:rPr lang="en-US" smtClean="0"/>
              <a:t>‹#›</a:t>
            </a:fld>
            <a:endParaRPr lang="en-US"/>
          </a:p>
        </p:txBody>
      </p:sp>
    </p:spTree>
    <p:extLst>
      <p:ext uri="{BB962C8B-B14F-4D97-AF65-F5344CB8AC3E}">
        <p14:creationId xmlns:p14="http://schemas.microsoft.com/office/powerpoint/2010/main" val="402171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920C70-9848-7445-AC06-A44285E92265}" type="datetimeFigureOut">
              <a:rPr lang="en-US" smtClean="0"/>
              <a:t>2/9/20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5DB7F-A90B-9946-90E8-468337E10EB2}" type="slidenum">
              <a:rPr lang="en-US" smtClean="0"/>
              <a:t>‹#›</a:t>
            </a:fld>
            <a:endParaRPr lang="en-US"/>
          </a:p>
        </p:txBody>
      </p:sp>
    </p:spTree>
    <p:extLst>
      <p:ext uri="{BB962C8B-B14F-4D97-AF65-F5344CB8AC3E}">
        <p14:creationId xmlns:p14="http://schemas.microsoft.com/office/powerpoint/2010/main" val="2434046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20C70-9848-7445-AC06-A44285E92265}" type="datetimeFigureOut">
              <a:rPr lang="en-US" smtClean="0"/>
              <a:t>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15DB7F-A90B-9946-90E8-468337E10EB2}" type="slidenum">
              <a:rPr lang="en-US" smtClean="0"/>
              <a:t>‹#›</a:t>
            </a:fld>
            <a:endParaRPr lang="en-US"/>
          </a:p>
        </p:txBody>
      </p:sp>
    </p:spTree>
    <p:extLst>
      <p:ext uri="{BB962C8B-B14F-4D97-AF65-F5344CB8AC3E}">
        <p14:creationId xmlns:p14="http://schemas.microsoft.com/office/powerpoint/2010/main" val="190670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920C70-9848-7445-AC06-A44285E92265}" type="datetimeFigureOut">
              <a:rPr lang="en-US" smtClean="0"/>
              <a:t>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5DB7F-A90B-9946-90E8-468337E10EB2}" type="slidenum">
              <a:rPr lang="en-US" smtClean="0"/>
              <a:t>‹#›</a:t>
            </a:fld>
            <a:endParaRPr lang="en-US"/>
          </a:p>
        </p:txBody>
      </p:sp>
    </p:spTree>
    <p:extLst>
      <p:ext uri="{BB962C8B-B14F-4D97-AF65-F5344CB8AC3E}">
        <p14:creationId xmlns:p14="http://schemas.microsoft.com/office/powerpoint/2010/main" val="261952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920C70-9848-7445-AC06-A44285E92265}" type="datetimeFigureOut">
              <a:rPr lang="en-US" smtClean="0"/>
              <a:t>2/9/20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5DB7F-A90B-9946-90E8-468337E10EB2}" type="slidenum">
              <a:rPr lang="en-US" smtClean="0"/>
              <a:t>‹#›</a:t>
            </a:fld>
            <a:endParaRPr lang="en-US"/>
          </a:p>
        </p:txBody>
      </p:sp>
    </p:spTree>
    <p:extLst>
      <p:ext uri="{BB962C8B-B14F-4D97-AF65-F5344CB8AC3E}">
        <p14:creationId xmlns:p14="http://schemas.microsoft.com/office/powerpoint/2010/main" val="646335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920C70-9848-7445-AC06-A44285E92265}" type="datetimeFigureOut">
              <a:rPr lang="en-US" smtClean="0"/>
              <a:t>2/9/20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F15DB7F-A90B-9946-90E8-468337E10EB2}" type="slidenum">
              <a:rPr lang="en-US" smtClean="0"/>
              <a:t>‹#›</a:t>
            </a:fld>
            <a:endParaRPr lang="en-US"/>
          </a:p>
        </p:txBody>
      </p:sp>
    </p:spTree>
    <p:extLst>
      <p:ext uri="{BB962C8B-B14F-4D97-AF65-F5344CB8AC3E}">
        <p14:creationId xmlns:p14="http://schemas.microsoft.com/office/powerpoint/2010/main" val="17968446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654FD1-A5A8-A54C-B3C1-7BAE16AEB586}"/>
              </a:ext>
            </a:extLst>
          </p:cNvPr>
          <p:cNvPicPr>
            <a:picLocks noChangeAspect="1"/>
          </p:cNvPicPr>
          <p:nvPr/>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12F62B08-46BA-5040-9F5C-50F7BE32F200}"/>
              </a:ext>
            </a:extLst>
          </p:cNvPr>
          <p:cNvSpPr>
            <a:spLocks noGrp="1"/>
          </p:cNvSpPr>
          <p:nvPr>
            <p:ph type="ctrTitle"/>
          </p:nvPr>
        </p:nvSpPr>
        <p:spPr>
          <a:xfrm>
            <a:off x="1524000" y="2480309"/>
            <a:ext cx="9144000" cy="1820763"/>
          </a:xfrm>
          <a:solidFill>
            <a:schemeClr val="bg1">
              <a:alpha val="75000"/>
            </a:schemeClr>
          </a:solidFill>
          <a:ln>
            <a:noFill/>
          </a:ln>
        </p:spPr>
        <p:txBody>
          <a:bodyPr>
            <a:normAutofit/>
          </a:bodyPr>
          <a:lstStyle/>
          <a:p>
            <a:pPr algn="ctr"/>
            <a:r>
              <a:rPr lang="en-US" dirty="0">
                <a:effectLst>
                  <a:glow>
                    <a:schemeClr val="accent1"/>
                  </a:glow>
                </a:effectLst>
              </a:rPr>
              <a:t>Blizzard Ski MN</a:t>
            </a:r>
            <a:br>
              <a:rPr lang="en-US" dirty="0">
                <a:effectLst>
                  <a:glow>
                    <a:schemeClr val="accent1"/>
                  </a:glow>
                </a:effectLst>
              </a:rPr>
            </a:br>
            <a:r>
              <a:rPr lang="en-US" dirty="0">
                <a:effectLst>
                  <a:glow>
                    <a:schemeClr val="accent1"/>
                  </a:glow>
                </a:effectLst>
              </a:rPr>
              <a:t>Exploratory Research</a:t>
            </a:r>
          </a:p>
        </p:txBody>
      </p:sp>
      <p:sp>
        <p:nvSpPr>
          <p:cNvPr id="3" name="Subtitle 2">
            <a:extLst>
              <a:ext uri="{FF2B5EF4-FFF2-40B4-BE49-F238E27FC236}">
                <a16:creationId xmlns:a16="http://schemas.microsoft.com/office/drawing/2014/main" id="{B3D5DA49-67F3-8C45-BF2A-8AEBC6CAE435}"/>
              </a:ext>
            </a:extLst>
          </p:cNvPr>
          <p:cNvSpPr>
            <a:spLocks noGrp="1"/>
          </p:cNvSpPr>
          <p:nvPr>
            <p:ph type="subTitle" idx="1"/>
          </p:nvPr>
        </p:nvSpPr>
        <p:spPr>
          <a:xfrm>
            <a:off x="5158407" y="4806038"/>
            <a:ext cx="1875183" cy="458981"/>
          </a:xfrm>
          <a:solidFill>
            <a:schemeClr val="bg1">
              <a:alpha val="65000"/>
            </a:schemeClr>
          </a:solidFill>
        </p:spPr>
        <p:txBody>
          <a:bodyPr/>
          <a:lstStyle/>
          <a:p>
            <a:pPr algn="ctr"/>
            <a:r>
              <a:rPr lang="en-US" dirty="0"/>
              <a:t>Zach </a:t>
            </a:r>
            <a:r>
              <a:rPr lang="en-US" dirty="0" err="1"/>
              <a:t>Lulavy</a:t>
            </a:r>
            <a:endParaRPr lang="en-US" dirty="0"/>
          </a:p>
        </p:txBody>
      </p:sp>
    </p:spTree>
    <p:extLst>
      <p:ext uri="{BB962C8B-B14F-4D97-AF65-F5344CB8AC3E}">
        <p14:creationId xmlns:p14="http://schemas.microsoft.com/office/powerpoint/2010/main" val="217885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B900C-DC63-3546-B8CA-B7EFFCD0D1E1}"/>
              </a:ext>
            </a:extLst>
          </p:cNvPr>
          <p:cNvSpPr>
            <a:spLocks noGrp="1"/>
          </p:cNvSpPr>
          <p:nvPr>
            <p:ph type="title"/>
          </p:nvPr>
        </p:nvSpPr>
        <p:spPr/>
        <p:txBody>
          <a:bodyPr/>
          <a:lstStyle/>
          <a:p>
            <a:r>
              <a:rPr lang="en-US" dirty="0"/>
              <a:t>Responding to rsvp</a:t>
            </a:r>
          </a:p>
        </p:txBody>
      </p:sp>
      <p:sp>
        <p:nvSpPr>
          <p:cNvPr id="3" name="Content Placeholder 2">
            <a:extLst>
              <a:ext uri="{FF2B5EF4-FFF2-40B4-BE49-F238E27FC236}">
                <a16:creationId xmlns:a16="http://schemas.microsoft.com/office/drawing/2014/main" id="{1A29D58F-CB1F-7D47-BAD6-B1439C50C602}"/>
              </a:ext>
            </a:extLst>
          </p:cNvPr>
          <p:cNvSpPr>
            <a:spLocks noGrp="1"/>
          </p:cNvSpPr>
          <p:nvPr>
            <p:ph idx="1"/>
          </p:nvPr>
        </p:nvSpPr>
        <p:spPr>
          <a:xfrm>
            <a:off x="1088695" y="1960880"/>
            <a:ext cx="4286250" cy="2088606"/>
          </a:xfrm>
        </p:spPr>
        <p:txBody>
          <a:bodyPr>
            <a:normAutofit/>
          </a:bodyPr>
          <a:lstStyle/>
          <a:p>
            <a:r>
              <a:rPr lang="en-US" dirty="0"/>
              <a:t>RSVP form is surprisingly simple and quick to fill out.</a:t>
            </a:r>
          </a:p>
          <a:p>
            <a:r>
              <a:rPr lang="en-US" dirty="0"/>
              <a:t>With only 3 spots to fill in</a:t>
            </a:r>
          </a:p>
          <a:p>
            <a:r>
              <a:rPr lang="en-US" dirty="0"/>
              <a:t>Issue must be in email</a:t>
            </a:r>
          </a:p>
        </p:txBody>
      </p:sp>
      <p:pic>
        <p:nvPicPr>
          <p:cNvPr id="5" name="Picture 4">
            <a:extLst>
              <a:ext uri="{FF2B5EF4-FFF2-40B4-BE49-F238E27FC236}">
                <a16:creationId xmlns:a16="http://schemas.microsoft.com/office/drawing/2014/main" id="{3148DE9D-86B8-324F-B5D8-E9466F72A338}"/>
              </a:ext>
            </a:extLst>
          </p:cNvPr>
          <p:cNvPicPr>
            <a:picLocks noChangeAspect="1"/>
          </p:cNvPicPr>
          <p:nvPr/>
        </p:nvPicPr>
        <p:blipFill>
          <a:blip r:embed="rId2"/>
          <a:stretch>
            <a:fillRect/>
          </a:stretch>
        </p:blipFill>
        <p:spPr>
          <a:xfrm>
            <a:off x="6817056" y="107562"/>
            <a:ext cx="4536744" cy="3202757"/>
          </a:xfrm>
          <a:prstGeom prst="rect">
            <a:avLst/>
          </a:prstGeom>
        </p:spPr>
      </p:pic>
      <p:pic>
        <p:nvPicPr>
          <p:cNvPr id="6" name="Picture 5">
            <a:extLst>
              <a:ext uri="{FF2B5EF4-FFF2-40B4-BE49-F238E27FC236}">
                <a16:creationId xmlns:a16="http://schemas.microsoft.com/office/drawing/2014/main" id="{3438047D-5E04-3B4C-B083-9E8AFAA7B1F8}"/>
              </a:ext>
            </a:extLst>
          </p:cNvPr>
          <p:cNvPicPr>
            <a:picLocks noChangeAspect="1"/>
          </p:cNvPicPr>
          <p:nvPr/>
        </p:nvPicPr>
        <p:blipFill>
          <a:blip r:embed="rId3"/>
          <a:stretch>
            <a:fillRect/>
          </a:stretch>
        </p:blipFill>
        <p:spPr>
          <a:xfrm>
            <a:off x="6817056" y="3523487"/>
            <a:ext cx="4536744" cy="3202757"/>
          </a:xfrm>
          <a:prstGeom prst="rect">
            <a:avLst/>
          </a:prstGeom>
        </p:spPr>
      </p:pic>
      <p:sp>
        <p:nvSpPr>
          <p:cNvPr id="7" name="Donut 6">
            <a:extLst>
              <a:ext uri="{FF2B5EF4-FFF2-40B4-BE49-F238E27FC236}">
                <a16:creationId xmlns:a16="http://schemas.microsoft.com/office/drawing/2014/main" id="{E1B73F3C-1D31-EA43-B1F7-C2B40DF0C8B5}"/>
              </a:ext>
            </a:extLst>
          </p:cNvPr>
          <p:cNvSpPr/>
          <p:nvPr/>
        </p:nvSpPr>
        <p:spPr>
          <a:xfrm>
            <a:off x="7021412" y="1335609"/>
            <a:ext cx="4033736" cy="408562"/>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8" name="Donut 7">
            <a:extLst>
              <a:ext uri="{FF2B5EF4-FFF2-40B4-BE49-F238E27FC236}">
                <a16:creationId xmlns:a16="http://schemas.microsoft.com/office/drawing/2014/main" id="{ACED7996-F741-C046-9CEA-C8D6BF936CB7}"/>
              </a:ext>
            </a:extLst>
          </p:cNvPr>
          <p:cNvSpPr/>
          <p:nvPr/>
        </p:nvSpPr>
        <p:spPr>
          <a:xfrm>
            <a:off x="8720357" y="5059764"/>
            <a:ext cx="694176" cy="193978"/>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cxnSp>
        <p:nvCxnSpPr>
          <p:cNvPr id="9" name="Straight Connector 8">
            <a:extLst>
              <a:ext uri="{FF2B5EF4-FFF2-40B4-BE49-F238E27FC236}">
                <a16:creationId xmlns:a16="http://schemas.microsoft.com/office/drawing/2014/main" id="{8B6F9443-32D7-D84D-BCCB-6FF6B9A3086B}"/>
              </a:ext>
            </a:extLst>
          </p:cNvPr>
          <p:cNvCxnSpPr/>
          <p:nvPr/>
        </p:nvCxnSpPr>
        <p:spPr>
          <a:xfrm>
            <a:off x="4710545" y="1497282"/>
            <a:ext cx="0" cy="490351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8837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C805-2E9F-C042-9E3E-F0F0A2B16FAA}"/>
              </a:ext>
            </a:extLst>
          </p:cNvPr>
          <p:cNvSpPr>
            <a:spLocks noGrp="1"/>
          </p:cNvSpPr>
          <p:nvPr>
            <p:ph type="title"/>
          </p:nvPr>
        </p:nvSpPr>
        <p:spPr/>
        <p:txBody>
          <a:bodyPr>
            <a:normAutofit/>
          </a:bodyPr>
          <a:lstStyle/>
          <a:p>
            <a:r>
              <a:rPr lang="en-US" sz="3600" dirty="0"/>
              <a:t>Cognitive Walkthrough data</a:t>
            </a:r>
          </a:p>
        </p:txBody>
      </p:sp>
      <p:pic>
        <p:nvPicPr>
          <p:cNvPr id="5" name="Picture 4">
            <a:extLst>
              <a:ext uri="{FF2B5EF4-FFF2-40B4-BE49-F238E27FC236}">
                <a16:creationId xmlns:a16="http://schemas.microsoft.com/office/drawing/2014/main" id="{DBFAD1FD-DCDC-CD47-8779-5EB1EEEA0681}"/>
              </a:ext>
            </a:extLst>
          </p:cNvPr>
          <p:cNvPicPr>
            <a:picLocks noChangeAspect="1"/>
          </p:cNvPicPr>
          <p:nvPr/>
        </p:nvPicPr>
        <p:blipFill>
          <a:blip r:embed="rId2"/>
          <a:stretch>
            <a:fillRect/>
          </a:stretch>
        </p:blipFill>
        <p:spPr>
          <a:xfrm>
            <a:off x="315041" y="2640080"/>
            <a:ext cx="11561918" cy="1577840"/>
          </a:xfrm>
          <a:prstGeom prst="rect">
            <a:avLst/>
          </a:prstGeom>
        </p:spPr>
      </p:pic>
    </p:spTree>
    <p:extLst>
      <p:ext uri="{BB962C8B-B14F-4D97-AF65-F5344CB8AC3E}">
        <p14:creationId xmlns:p14="http://schemas.microsoft.com/office/powerpoint/2010/main" val="3485012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FF81-0197-EC4D-860E-31AF8588E41A}"/>
              </a:ext>
            </a:extLst>
          </p:cNvPr>
          <p:cNvSpPr>
            <a:spLocks noGrp="1"/>
          </p:cNvSpPr>
          <p:nvPr>
            <p:ph type="title"/>
          </p:nvPr>
        </p:nvSpPr>
        <p:spPr>
          <a:xfrm>
            <a:off x="739346" y="377482"/>
            <a:ext cx="10515600" cy="1325563"/>
          </a:xfrm>
        </p:spPr>
        <p:txBody>
          <a:bodyPr/>
          <a:lstStyle/>
          <a:p>
            <a:r>
              <a:rPr lang="en-US" dirty="0"/>
              <a:t>Findings/</a:t>
            </a:r>
            <a:r>
              <a:rPr lang="en-US" dirty="0" err="1"/>
              <a:t>reccomendations</a:t>
            </a:r>
            <a:r>
              <a:rPr lang="en-US" dirty="0"/>
              <a:t> RSVP:</a:t>
            </a:r>
          </a:p>
        </p:txBody>
      </p:sp>
      <p:sp>
        <p:nvSpPr>
          <p:cNvPr id="3" name="Content Placeholder 2">
            <a:extLst>
              <a:ext uri="{FF2B5EF4-FFF2-40B4-BE49-F238E27FC236}">
                <a16:creationId xmlns:a16="http://schemas.microsoft.com/office/drawing/2014/main" id="{3FF05223-8F48-9547-B0BC-47FA72DB150F}"/>
              </a:ext>
            </a:extLst>
          </p:cNvPr>
          <p:cNvSpPr>
            <a:spLocks noGrp="1"/>
          </p:cNvSpPr>
          <p:nvPr>
            <p:ph idx="1"/>
          </p:nvPr>
        </p:nvSpPr>
        <p:spPr/>
        <p:txBody>
          <a:bodyPr>
            <a:normAutofit fontScale="92500" lnSpcReduction="20000"/>
          </a:bodyPr>
          <a:lstStyle/>
          <a:p>
            <a:r>
              <a:rPr lang="en-US" dirty="0"/>
              <a:t>Enhance hierarchy of information</a:t>
            </a:r>
          </a:p>
          <a:p>
            <a:r>
              <a:rPr lang="en-US" dirty="0"/>
              <a:t>RSVP follow up reminders</a:t>
            </a:r>
          </a:p>
          <a:p>
            <a:r>
              <a:rPr lang="en-US" dirty="0"/>
              <a:t>Create microcopy strategy</a:t>
            </a:r>
          </a:p>
          <a:p>
            <a:r>
              <a:rPr lang="en-US" dirty="0"/>
              <a:t>Content and communication strategy</a:t>
            </a:r>
          </a:p>
          <a:p>
            <a:r>
              <a:rPr lang="en-US" dirty="0"/>
              <a:t>Add to calendar= not all day event, but automatically add bus times vs adding bus times in description</a:t>
            </a:r>
          </a:p>
          <a:p>
            <a:r>
              <a:rPr lang="en-US" dirty="0"/>
              <a:t>Users aren’t not responding because form is hard to fill, but because email isn’t being sent at the right time, </a:t>
            </a:r>
          </a:p>
          <a:p>
            <a:r>
              <a:rPr lang="en-US" dirty="0"/>
              <a:t>Course of action:</a:t>
            </a:r>
          </a:p>
          <a:p>
            <a:pPr lvl="1"/>
            <a:r>
              <a:rPr lang="en-US" dirty="0"/>
              <a:t>Research microcopy strategy</a:t>
            </a:r>
          </a:p>
          <a:p>
            <a:pPr lvl="1"/>
            <a:r>
              <a:rPr lang="en-US" dirty="0"/>
              <a:t>Prototype revised rsvp system</a:t>
            </a:r>
          </a:p>
          <a:p>
            <a:pPr lvl="1"/>
            <a:r>
              <a:rPr lang="en-US" dirty="0"/>
              <a:t>give a phase 2 and phase 3 plan. This is phase 1, it will get to down to a 8% no response rate, here are the next steps that are needed to bring that number down further</a:t>
            </a:r>
          </a:p>
          <a:p>
            <a:endParaRPr lang="en-US" dirty="0"/>
          </a:p>
        </p:txBody>
      </p:sp>
    </p:spTree>
    <p:extLst>
      <p:ext uri="{BB962C8B-B14F-4D97-AF65-F5344CB8AC3E}">
        <p14:creationId xmlns:p14="http://schemas.microsoft.com/office/powerpoint/2010/main" val="3927290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7997-C3DD-AD41-991F-FED20A4B273F}"/>
              </a:ext>
            </a:extLst>
          </p:cNvPr>
          <p:cNvSpPr>
            <a:spLocks noGrp="1"/>
          </p:cNvSpPr>
          <p:nvPr>
            <p:ph type="title"/>
          </p:nvPr>
        </p:nvSpPr>
        <p:spPr>
          <a:xfrm>
            <a:off x="4573284" y="2766218"/>
            <a:ext cx="3045431" cy="1325563"/>
          </a:xfrm>
        </p:spPr>
        <p:txBody>
          <a:bodyPr/>
          <a:lstStyle/>
          <a:p>
            <a:r>
              <a:rPr lang="en-US" dirty="0"/>
              <a:t>Staff Portal</a:t>
            </a:r>
          </a:p>
        </p:txBody>
      </p:sp>
    </p:spTree>
    <p:extLst>
      <p:ext uri="{BB962C8B-B14F-4D97-AF65-F5344CB8AC3E}">
        <p14:creationId xmlns:p14="http://schemas.microsoft.com/office/powerpoint/2010/main" val="227294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87CB6-850B-B845-AE89-BB884B0FBECF}"/>
              </a:ext>
            </a:extLst>
          </p:cNvPr>
          <p:cNvSpPr>
            <a:spLocks noGrp="1"/>
          </p:cNvSpPr>
          <p:nvPr>
            <p:ph type="title"/>
          </p:nvPr>
        </p:nvSpPr>
        <p:spPr/>
        <p:txBody>
          <a:bodyPr/>
          <a:lstStyle/>
          <a:p>
            <a:r>
              <a:rPr lang="en-US" dirty="0"/>
              <a:t>Staff portal</a:t>
            </a:r>
          </a:p>
        </p:txBody>
      </p:sp>
      <p:sp>
        <p:nvSpPr>
          <p:cNvPr id="3" name="Content Placeholder 2">
            <a:extLst>
              <a:ext uri="{FF2B5EF4-FFF2-40B4-BE49-F238E27FC236}">
                <a16:creationId xmlns:a16="http://schemas.microsoft.com/office/drawing/2014/main" id="{462B274D-FC7B-EE4D-95C6-7423954CD473}"/>
              </a:ext>
            </a:extLst>
          </p:cNvPr>
          <p:cNvSpPr>
            <a:spLocks noGrp="1"/>
          </p:cNvSpPr>
          <p:nvPr>
            <p:ph idx="1"/>
          </p:nvPr>
        </p:nvSpPr>
        <p:spPr/>
        <p:txBody>
          <a:bodyPr/>
          <a:lstStyle/>
          <a:p>
            <a:r>
              <a:rPr lang="en-US" dirty="0"/>
              <a:t>What is staff portal, what’s it used for</a:t>
            </a:r>
          </a:p>
        </p:txBody>
      </p:sp>
    </p:spTree>
    <p:extLst>
      <p:ext uri="{BB962C8B-B14F-4D97-AF65-F5344CB8AC3E}">
        <p14:creationId xmlns:p14="http://schemas.microsoft.com/office/powerpoint/2010/main" val="286466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420E-1761-C34A-85F5-E8C3F6FB92CA}"/>
              </a:ext>
            </a:extLst>
          </p:cNvPr>
          <p:cNvSpPr>
            <a:spLocks noGrp="1"/>
          </p:cNvSpPr>
          <p:nvPr>
            <p:ph type="title"/>
          </p:nvPr>
        </p:nvSpPr>
        <p:spPr/>
        <p:txBody>
          <a:bodyPr/>
          <a:lstStyle/>
          <a:p>
            <a:r>
              <a:rPr lang="en-US" dirty="0"/>
              <a:t>Users and tasks</a:t>
            </a:r>
          </a:p>
        </p:txBody>
      </p:sp>
      <p:sp>
        <p:nvSpPr>
          <p:cNvPr id="3" name="Content Placeholder 2">
            <a:extLst>
              <a:ext uri="{FF2B5EF4-FFF2-40B4-BE49-F238E27FC236}">
                <a16:creationId xmlns:a16="http://schemas.microsoft.com/office/drawing/2014/main" id="{53419AE0-8BAD-5F4B-A324-6730AB5BF801}"/>
              </a:ext>
            </a:extLst>
          </p:cNvPr>
          <p:cNvSpPr>
            <a:spLocks noGrp="1"/>
          </p:cNvSpPr>
          <p:nvPr>
            <p:ph idx="1"/>
          </p:nvPr>
        </p:nvSpPr>
        <p:spPr/>
        <p:txBody>
          <a:bodyPr/>
          <a:lstStyle/>
          <a:p>
            <a:r>
              <a:rPr lang="en-US" dirty="0"/>
              <a:t>Tasks:</a:t>
            </a:r>
          </a:p>
          <a:p>
            <a:pPr lvl="1"/>
            <a:r>
              <a:rPr lang="en-US" dirty="0"/>
              <a:t>Look for RSVPs</a:t>
            </a:r>
          </a:p>
          <a:p>
            <a:pPr lvl="1"/>
            <a:r>
              <a:rPr lang="en-US" dirty="0"/>
              <a:t>Look for event dates</a:t>
            </a:r>
          </a:p>
          <a:p>
            <a:pPr lvl="1"/>
            <a:r>
              <a:rPr lang="en-US" dirty="0"/>
              <a:t>Look for clinic info</a:t>
            </a:r>
          </a:p>
          <a:p>
            <a:pPr lvl="1"/>
            <a:r>
              <a:rPr lang="en-US" dirty="0"/>
              <a:t>Certification info</a:t>
            </a:r>
          </a:p>
          <a:p>
            <a:endParaRPr lang="en-US" dirty="0"/>
          </a:p>
        </p:txBody>
      </p:sp>
    </p:spTree>
    <p:extLst>
      <p:ext uri="{BB962C8B-B14F-4D97-AF65-F5344CB8AC3E}">
        <p14:creationId xmlns:p14="http://schemas.microsoft.com/office/powerpoint/2010/main" val="66314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DDC6-9C34-BB47-AC5F-1AA891C6D593}"/>
              </a:ext>
            </a:extLst>
          </p:cNvPr>
          <p:cNvSpPr>
            <a:spLocks noGrp="1"/>
          </p:cNvSpPr>
          <p:nvPr>
            <p:ph type="title"/>
          </p:nvPr>
        </p:nvSpPr>
        <p:spPr/>
        <p:txBody>
          <a:bodyPr/>
          <a:lstStyle/>
          <a:p>
            <a:r>
              <a:rPr lang="en-US" dirty="0"/>
              <a:t>Heuristics Tested</a:t>
            </a:r>
          </a:p>
        </p:txBody>
      </p:sp>
      <p:graphicFrame>
        <p:nvGraphicFramePr>
          <p:cNvPr id="4" name="Content Placeholder 3">
            <a:extLst>
              <a:ext uri="{FF2B5EF4-FFF2-40B4-BE49-F238E27FC236}">
                <a16:creationId xmlns:a16="http://schemas.microsoft.com/office/drawing/2014/main" id="{BE319679-2D31-BF4A-9D80-02B38BB83ACB}"/>
              </a:ext>
            </a:extLst>
          </p:cNvPr>
          <p:cNvGraphicFramePr>
            <a:graphicFrameLocks/>
          </p:cNvGraphicFramePr>
          <p:nvPr>
            <p:extLst>
              <p:ext uri="{D42A27DB-BD31-4B8C-83A1-F6EECF244321}">
                <p14:modId xmlns:p14="http://schemas.microsoft.com/office/powerpoint/2010/main" val="3194558239"/>
              </p:ext>
            </p:extLst>
          </p:nvPr>
        </p:nvGraphicFramePr>
        <p:xfrm>
          <a:off x="5172892" y="1690688"/>
          <a:ext cx="6738255" cy="4959143"/>
        </p:xfrm>
        <a:graphic>
          <a:graphicData uri="http://schemas.openxmlformats.org/drawingml/2006/table">
            <a:tbl>
              <a:tblPr firstRow="1" bandRow="1">
                <a:tableStyleId>{5C22544A-7EE6-4342-B048-85BDC9FD1C3A}</a:tableStyleId>
              </a:tblPr>
              <a:tblGrid>
                <a:gridCol w="2246085">
                  <a:extLst>
                    <a:ext uri="{9D8B030D-6E8A-4147-A177-3AD203B41FA5}">
                      <a16:colId xmlns:a16="http://schemas.microsoft.com/office/drawing/2014/main" val="3945063114"/>
                    </a:ext>
                  </a:extLst>
                </a:gridCol>
                <a:gridCol w="2246085">
                  <a:extLst>
                    <a:ext uri="{9D8B030D-6E8A-4147-A177-3AD203B41FA5}">
                      <a16:colId xmlns:a16="http://schemas.microsoft.com/office/drawing/2014/main" val="157669165"/>
                    </a:ext>
                  </a:extLst>
                </a:gridCol>
                <a:gridCol w="2246085">
                  <a:extLst>
                    <a:ext uri="{9D8B030D-6E8A-4147-A177-3AD203B41FA5}">
                      <a16:colId xmlns:a16="http://schemas.microsoft.com/office/drawing/2014/main" val="2609623705"/>
                    </a:ext>
                  </a:extLst>
                </a:gridCol>
              </a:tblGrid>
              <a:tr h="676878">
                <a:tc>
                  <a:txBody>
                    <a:bodyPr/>
                    <a:lstStyle/>
                    <a:p>
                      <a:pPr algn="l"/>
                      <a:r>
                        <a:rPr lang="en-US" dirty="0"/>
                        <a:t>Staff Task</a:t>
                      </a:r>
                    </a:p>
                  </a:txBody>
                  <a:tcPr/>
                </a:tc>
                <a:tc>
                  <a:txBody>
                    <a:bodyPr/>
                    <a:lstStyle/>
                    <a:p>
                      <a:pPr algn="l"/>
                      <a:r>
                        <a:rPr lang="en-US" dirty="0"/>
                        <a:t>Heuristic Violated</a:t>
                      </a:r>
                    </a:p>
                  </a:txBody>
                  <a:tcPr/>
                </a:tc>
                <a:tc>
                  <a:txBody>
                    <a:bodyPr/>
                    <a:lstStyle/>
                    <a:p>
                      <a:pPr algn="l"/>
                      <a:r>
                        <a:rPr lang="en-US" dirty="0"/>
                        <a:t>Severity</a:t>
                      </a:r>
                    </a:p>
                  </a:txBody>
                  <a:tcPr/>
                </a:tc>
                <a:extLst>
                  <a:ext uri="{0D108BD9-81ED-4DB2-BD59-A6C34878D82A}">
                    <a16:rowId xmlns:a16="http://schemas.microsoft.com/office/drawing/2014/main" val="3463981949"/>
                  </a:ext>
                </a:extLst>
              </a:tr>
              <a:tr h="897875">
                <a:tc>
                  <a:txBody>
                    <a:bodyPr/>
                    <a:lstStyle/>
                    <a:p>
                      <a:pPr algn="l"/>
                      <a:r>
                        <a:rPr lang="en-US" dirty="0"/>
                        <a:t>Look for event dates</a:t>
                      </a:r>
                    </a:p>
                  </a:txBody>
                  <a:tcPr/>
                </a:tc>
                <a:tc>
                  <a:txBody>
                    <a:bodyPr/>
                    <a:lstStyle/>
                    <a:p>
                      <a:pPr algn="l"/>
                      <a:endParaRPr lang="en-US" dirty="0"/>
                    </a:p>
                  </a:txBody>
                  <a:tcPr/>
                </a:tc>
                <a:tc>
                  <a:txBody>
                    <a:bodyPr/>
                    <a:lstStyle/>
                    <a:p>
                      <a:pPr algn="l"/>
                      <a:endParaRPr lang="en-US" dirty="0"/>
                    </a:p>
                  </a:txBody>
                  <a:tcPr/>
                </a:tc>
                <a:extLst>
                  <a:ext uri="{0D108BD9-81ED-4DB2-BD59-A6C34878D82A}">
                    <a16:rowId xmlns:a16="http://schemas.microsoft.com/office/drawing/2014/main" val="1645323260"/>
                  </a:ext>
                </a:extLst>
              </a:tr>
              <a:tr h="676878">
                <a:tc>
                  <a:txBody>
                    <a:bodyPr/>
                    <a:lstStyle/>
                    <a:p>
                      <a:pPr algn="l"/>
                      <a:r>
                        <a:rPr lang="en-US" dirty="0"/>
                        <a:t>Look for clinic info</a:t>
                      </a:r>
                    </a:p>
                  </a:txBody>
                  <a:tcPr/>
                </a:tc>
                <a:tc>
                  <a:txBody>
                    <a:bodyPr/>
                    <a:lstStyle/>
                    <a:p>
                      <a:pPr algn="l"/>
                      <a:endParaRPr lang="en-US" dirty="0"/>
                    </a:p>
                  </a:txBody>
                  <a:tcPr/>
                </a:tc>
                <a:tc>
                  <a:txBody>
                    <a:bodyPr/>
                    <a:lstStyle/>
                    <a:p>
                      <a:pPr algn="l"/>
                      <a:endParaRPr lang="en-US" dirty="0"/>
                    </a:p>
                  </a:txBody>
                  <a:tcPr/>
                </a:tc>
                <a:extLst>
                  <a:ext uri="{0D108BD9-81ED-4DB2-BD59-A6C34878D82A}">
                    <a16:rowId xmlns:a16="http://schemas.microsoft.com/office/drawing/2014/main" val="1767017157"/>
                  </a:ext>
                </a:extLst>
              </a:tr>
              <a:tr h="676878">
                <a:tc>
                  <a:txBody>
                    <a:bodyPr/>
                    <a:lstStyle/>
                    <a:p>
                      <a:pPr algn="l"/>
                      <a:r>
                        <a:rPr lang="en-US" dirty="0"/>
                        <a:t>Certification info</a:t>
                      </a:r>
                    </a:p>
                  </a:txBody>
                  <a:tcPr/>
                </a:tc>
                <a:tc>
                  <a:txBody>
                    <a:bodyPr/>
                    <a:lstStyle/>
                    <a:p>
                      <a:pPr algn="l"/>
                      <a:endParaRPr lang="en-US"/>
                    </a:p>
                  </a:txBody>
                  <a:tcPr/>
                </a:tc>
                <a:tc>
                  <a:txBody>
                    <a:bodyPr/>
                    <a:lstStyle/>
                    <a:p>
                      <a:pPr algn="l"/>
                      <a:endParaRPr lang="en-US"/>
                    </a:p>
                  </a:txBody>
                  <a:tcPr/>
                </a:tc>
                <a:extLst>
                  <a:ext uri="{0D108BD9-81ED-4DB2-BD59-A6C34878D82A}">
                    <a16:rowId xmlns:a16="http://schemas.microsoft.com/office/drawing/2014/main" val="3988331792"/>
                  </a:ext>
                </a:extLst>
              </a:tr>
              <a:tr h="676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for RSVPs</a:t>
                      </a:r>
                    </a:p>
                  </a:txBody>
                  <a:tcPr/>
                </a:tc>
                <a:tc>
                  <a:txBody>
                    <a:bodyPr/>
                    <a:lstStyle/>
                    <a:p>
                      <a:pPr algn="l"/>
                      <a:endParaRPr lang="en-US"/>
                    </a:p>
                  </a:txBody>
                  <a:tcPr/>
                </a:tc>
                <a:tc>
                  <a:txBody>
                    <a:bodyPr/>
                    <a:lstStyle/>
                    <a:p>
                      <a:pPr algn="l"/>
                      <a:endParaRPr lang="en-US"/>
                    </a:p>
                  </a:txBody>
                  <a:tcPr/>
                </a:tc>
                <a:extLst>
                  <a:ext uri="{0D108BD9-81ED-4DB2-BD59-A6C34878D82A}">
                    <a16:rowId xmlns:a16="http://schemas.microsoft.com/office/drawing/2014/main" val="1794778146"/>
                  </a:ext>
                </a:extLst>
              </a:tr>
              <a:tr h="676878">
                <a:tc>
                  <a:txBody>
                    <a:bodyPr/>
                    <a:lstStyle/>
                    <a:p>
                      <a:pPr algn="l"/>
                      <a:endParaRPr lang="en-US" dirty="0"/>
                    </a:p>
                  </a:txBody>
                  <a:tcPr/>
                </a:tc>
                <a:tc>
                  <a:txBody>
                    <a:bodyPr/>
                    <a:lstStyle/>
                    <a:p>
                      <a:pPr algn="l"/>
                      <a:endParaRPr lang="en-US"/>
                    </a:p>
                  </a:txBody>
                  <a:tcPr/>
                </a:tc>
                <a:tc>
                  <a:txBody>
                    <a:bodyPr/>
                    <a:lstStyle/>
                    <a:p>
                      <a:pPr algn="l"/>
                      <a:endParaRPr lang="en-US"/>
                    </a:p>
                  </a:txBody>
                  <a:tcPr/>
                </a:tc>
                <a:extLst>
                  <a:ext uri="{0D108BD9-81ED-4DB2-BD59-A6C34878D82A}">
                    <a16:rowId xmlns:a16="http://schemas.microsoft.com/office/drawing/2014/main" val="3856107123"/>
                  </a:ext>
                </a:extLst>
              </a:tr>
              <a:tr h="676878">
                <a:tc>
                  <a:txBody>
                    <a:bodyPr/>
                    <a:lstStyle/>
                    <a:p>
                      <a:pPr algn="l"/>
                      <a:endParaRPr lang="en-US" dirty="0"/>
                    </a:p>
                  </a:txBody>
                  <a:tcPr/>
                </a:tc>
                <a:tc>
                  <a:txBody>
                    <a:bodyPr/>
                    <a:lstStyle/>
                    <a:p>
                      <a:pPr algn="l"/>
                      <a:endParaRPr lang="en-US"/>
                    </a:p>
                  </a:txBody>
                  <a:tcPr/>
                </a:tc>
                <a:tc>
                  <a:txBody>
                    <a:bodyPr/>
                    <a:lstStyle/>
                    <a:p>
                      <a:pPr algn="l"/>
                      <a:endParaRPr lang="en-US" dirty="0"/>
                    </a:p>
                  </a:txBody>
                  <a:tcPr/>
                </a:tc>
                <a:extLst>
                  <a:ext uri="{0D108BD9-81ED-4DB2-BD59-A6C34878D82A}">
                    <a16:rowId xmlns:a16="http://schemas.microsoft.com/office/drawing/2014/main" val="810912756"/>
                  </a:ext>
                </a:extLst>
              </a:tr>
            </a:tbl>
          </a:graphicData>
        </a:graphic>
      </p:graphicFrame>
      <p:graphicFrame>
        <p:nvGraphicFramePr>
          <p:cNvPr id="5" name="Table 4">
            <a:extLst>
              <a:ext uri="{FF2B5EF4-FFF2-40B4-BE49-F238E27FC236}">
                <a16:creationId xmlns:a16="http://schemas.microsoft.com/office/drawing/2014/main" id="{7576F09B-FFD3-5E4B-8773-C17023B05EAC}"/>
              </a:ext>
            </a:extLst>
          </p:cNvPr>
          <p:cNvGraphicFramePr>
            <a:graphicFrameLocks noGrp="1"/>
          </p:cNvGraphicFramePr>
          <p:nvPr>
            <p:extLst>
              <p:ext uri="{D42A27DB-BD31-4B8C-83A1-F6EECF244321}">
                <p14:modId xmlns:p14="http://schemas.microsoft.com/office/powerpoint/2010/main" val="2416762551"/>
              </p:ext>
            </p:extLst>
          </p:nvPr>
        </p:nvGraphicFramePr>
        <p:xfrm>
          <a:off x="838199" y="2133840"/>
          <a:ext cx="2963091" cy="2986800"/>
        </p:xfrm>
        <a:graphic>
          <a:graphicData uri="http://schemas.openxmlformats.org/drawingml/2006/table">
            <a:tbl>
              <a:tblPr firstRow="1" bandRow="1">
                <a:tableStyleId>{5C22544A-7EE6-4342-B048-85BDC9FD1C3A}</a:tableStyleId>
              </a:tblPr>
              <a:tblGrid>
                <a:gridCol w="2963091">
                  <a:extLst>
                    <a:ext uri="{9D8B030D-6E8A-4147-A177-3AD203B41FA5}">
                      <a16:colId xmlns:a16="http://schemas.microsoft.com/office/drawing/2014/main" val="1535564417"/>
                    </a:ext>
                  </a:extLst>
                </a:gridCol>
              </a:tblGrid>
              <a:tr h="746700">
                <a:tc>
                  <a:txBody>
                    <a:bodyPr/>
                    <a:lstStyle/>
                    <a:p>
                      <a:pPr algn="ctr"/>
                      <a:r>
                        <a:rPr lang="en-US" dirty="0"/>
                        <a:t>Severity</a:t>
                      </a:r>
                    </a:p>
                  </a:txBody>
                  <a:tcPr>
                    <a:solidFill>
                      <a:schemeClr val="bg1">
                        <a:lumMod val="85000"/>
                      </a:schemeClr>
                    </a:solidFill>
                  </a:tcPr>
                </a:tc>
                <a:extLst>
                  <a:ext uri="{0D108BD9-81ED-4DB2-BD59-A6C34878D82A}">
                    <a16:rowId xmlns:a16="http://schemas.microsoft.com/office/drawing/2014/main" val="2482861269"/>
                  </a:ext>
                </a:extLst>
              </a:tr>
              <a:tr h="746700">
                <a:tc>
                  <a:txBody>
                    <a:bodyPr/>
                    <a:lstStyle/>
                    <a:p>
                      <a:pPr algn="ctr"/>
                      <a:r>
                        <a:rPr lang="en-US" dirty="0"/>
                        <a:t>1</a:t>
                      </a:r>
                    </a:p>
                  </a:txBody>
                  <a:tcPr>
                    <a:solidFill>
                      <a:srgbClr val="92D050"/>
                    </a:solidFill>
                  </a:tcPr>
                </a:tc>
                <a:extLst>
                  <a:ext uri="{0D108BD9-81ED-4DB2-BD59-A6C34878D82A}">
                    <a16:rowId xmlns:a16="http://schemas.microsoft.com/office/drawing/2014/main" val="3784698487"/>
                  </a:ext>
                </a:extLst>
              </a:tr>
              <a:tr h="746700">
                <a:tc>
                  <a:txBody>
                    <a:bodyPr/>
                    <a:lstStyle/>
                    <a:p>
                      <a:pPr algn="ctr"/>
                      <a:r>
                        <a:rPr lang="en-US" dirty="0"/>
                        <a:t>2</a:t>
                      </a:r>
                    </a:p>
                  </a:txBody>
                  <a:tcPr>
                    <a:solidFill>
                      <a:srgbClr val="FFFF00"/>
                    </a:solidFill>
                  </a:tcPr>
                </a:tc>
                <a:extLst>
                  <a:ext uri="{0D108BD9-81ED-4DB2-BD59-A6C34878D82A}">
                    <a16:rowId xmlns:a16="http://schemas.microsoft.com/office/drawing/2014/main" val="3178680480"/>
                  </a:ext>
                </a:extLst>
              </a:tr>
              <a:tr h="746700">
                <a:tc>
                  <a:txBody>
                    <a:bodyPr/>
                    <a:lstStyle/>
                    <a:p>
                      <a:pPr algn="ctr"/>
                      <a:r>
                        <a:rPr lang="en-US" dirty="0"/>
                        <a:t>3</a:t>
                      </a:r>
                    </a:p>
                  </a:txBody>
                  <a:tcPr>
                    <a:solidFill>
                      <a:srgbClr val="C00000"/>
                    </a:solidFill>
                  </a:tcPr>
                </a:tc>
                <a:extLst>
                  <a:ext uri="{0D108BD9-81ED-4DB2-BD59-A6C34878D82A}">
                    <a16:rowId xmlns:a16="http://schemas.microsoft.com/office/drawing/2014/main" val="3586637419"/>
                  </a:ext>
                </a:extLst>
              </a:tr>
            </a:tbl>
          </a:graphicData>
        </a:graphic>
      </p:graphicFrame>
    </p:spTree>
    <p:extLst>
      <p:ext uri="{BB962C8B-B14F-4D97-AF65-F5344CB8AC3E}">
        <p14:creationId xmlns:p14="http://schemas.microsoft.com/office/powerpoint/2010/main" val="350611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22555-A82A-B54C-B2FC-E360652CA0B6}"/>
              </a:ext>
            </a:extLst>
          </p:cNvPr>
          <p:cNvSpPr>
            <a:spLocks noGrp="1"/>
          </p:cNvSpPr>
          <p:nvPr>
            <p:ph type="title"/>
          </p:nvPr>
        </p:nvSpPr>
        <p:spPr>
          <a:xfrm>
            <a:off x="838200" y="365125"/>
            <a:ext cx="6267450" cy="1325563"/>
          </a:xfrm>
        </p:spPr>
        <p:txBody>
          <a:bodyPr/>
          <a:lstStyle/>
          <a:p>
            <a:r>
              <a:rPr lang="en-US" dirty="0"/>
              <a:t>Heuristic</a:t>
            </a:r>
          </a:p>
        </p:txBody>
      </p:sp>
      <p:sp>
        <p:nvSpPr>
          <p:cNvPr id="3" name="Content Placeholder 2">
            <a:extLst>
              <a:ext uri="{FF2B5EF4-FFF2-40B4-BE49-F238E27FC236}">
                <a16:creationId xmlns:a16="http://schemas.microsoft.com/office/drawing/2014/main" id="{61CEB98C-5451-684F-8AD4-5190407970C4}"/>
              </a:ext>
            </a:extLst>
          </p:cNvPr>
          <p:cNvSpPr>
            <a:spLocks noGrp="1"/>
          </p:cNvSpPr>
          <p:nvPr>
            <p:ph idx="1"/>
          </p:nvPr>
        </p:nvSpPr>
        <p:spPr>
          <a:xfrm>
            <a:off x="295629" y="1858406"/>
            <a:ext cx="4414916" cy="4667250"/>
          </a:xfrm>
        </p:spPr>
        <p:txBody>
          <a:bodyPr/>
          <a:lstStyle/>
          <a:p>
            <a:r>
              <a:rPr lang="en-US" dirty="0"/>
              <a:t>Nielson’s Heuristics</a:t>
            </a:r>
          </a:p>
          <a:p>
            <a:r>
              <a:rPr lang="en-US" dirty="0"/>
              <a:t>Heuristics violated: 6, 7 (pop up windows vs. same screen), 8  </a:t>
            </a:r>
          </a:p>
        </p:txBody>
      </p:sp>
      <p:pic>
        <p:nvPicPr>
          <p:cNvPr id="5" name="Picture 4">
            <a:extLst>
              <a:ext uri="{FF2B5EF4-FFF2-40B4-BE49-F238E27FC236}">
                <a16:creationId xmlns:a16="http://schemas.microsoft.com/office/drawing/2014/main" id="{3027C671-F282-6246-99AB-FCCE8B139391}"/>
              </a:ext>
            </a:extLst>
          </p:cNvPr>
          <p:cNvPicPr>
            <a:picLocks noChangeAspect="1"/>
          </p:cNvPicPr>
          <p:nvPr/>
        </p:nvPicPr>
        <p:blipFill>
          <a:blip r:embed="rId2"/>
          <a:stretch>
            <a:fillRect/>
          </a:stretch>
        </p:blipFill>
        <p:spPr>
          <a:xfrm>
            <a:off x="8886734" y="266615"/>
            <a:ext cx="3009637" cy="6324769"/>
          </a:xfrm>
          <a:prstGeom prst="rect">
            <a:avLst/>
          </a:prstGeom>
        </p:spPr>
      </p:pic>
      <p:sp>
        <p:nvSpPr>
          <p:cNvPr id="6" name="Content Placeholder 2">
            <a:extLst>
              <a:ext uri="{FF2B5EF4-FFF2-40B4-BE49-F238E27FC236}">
                <a16:creationId xmlns:a16="http://schemas.microsoft.com/office/drawing/2014/main" id="{61B9A959-777A-674D-B9D9-02C52D751EDA}"/>
              </a:ext>
            </a:extLst>
          </p:cNvPr>
          <p:cNvSpPr txBox="1">
            <a:spLocks/>
          </p:cNvSpPr>
          <p:nvPr/>
        </p:nvSpPr>
        <p:spPr>
          <a:xfrm>
            <a:off x="4762763" y="1027906"/>
            <a:ext cx="3352800" cy="444454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Nielson’s Heuristics</a:t>
            </a:r>
          </a:p>
          <a:p>
            <a:pPr marL="514350" indent="-514350">
              <a:buFont typeface="+mj-lt"/>
              <a:buAutoNum type="arabicPeriod"/>
            </a:pPr>
            <a:r>
              <a:rPr lang="en-US" b="1" dirty="0"/>
              <a:t>Visibility of system status </a:t>
            </a:r>
            <a:r>
              <a:rPr lang="en-US" dirty="0"/>
              <a:t>The system should always keep users informed about what is going on, through appropriate feedback within reasonable time. </a:t>
            </a:r>
          </a:p>
          <a:p>
            <a:pPr marL="514350" indent="-514350">
              <a:buFont typeface="+mj-lt"/>
              <a:buAutoNum type="arabicPeriod"/>
            </a:pPr>
            <a:r>
              <a:rPr lang="en-US" b="1" dirty="0"/>
              <a:t>Match between system and the real world </a:t>
            </a:r>
            <a:r>
              <a:rPr lang="en-US" dirty="0"/>
              <a:t>The system should speak the users' language, with words, phrases and concepts familiar to the user, rather than system-oriented terms. Follow real-world conventions, making information appear in a natural and logical order.</a:t>
            </a:r>
          </a:p>
          <a:p>
            <a:pPr marL="514350" indent="-514350">
              <a:buFont typeface="+mj-lt"/>
              <a:buAutoNum type="arabicPeriod"/>
            </a:pPr>
            <a:r>
              <a:rPr lang="en-US" b="1" dirty="0"/>
              <a:t>User control and freedom </a:t>
            </a:r>
            <a:r>
              <a:rPr lang="en-US" dirty="0"/>
              <a:t>Users often choose system functions by mistake and will need a clearly marked "emergency exit" to leave the unwanted state without having to go through an extended dialogue. Support undo and redo.</a:t>
            </a:r>
          </a:p>
          <a:p>
            <a:pPr marL="514350" indent="-514350">
              <a:buFont typeface="+mj-lt"/>
              <a:buAutoNum type="arabicPeriod"/>
            </a:pPr>
            <a:r>
              <a:rPr lang="en-US" b="1" dirty="0"/>
              <a:t>Consistency and standards </a:t>
            </a:r>
            <a:r>
              <a:rPr lang="en-US" dirty="0"/>
              <a:t>Users should not have to wonder whether different words, situations, or actions mean the same thing. Follow platform conventions.</a:t>
            </a:r>
          </a:p>
          <a:p>
            <a:pPr marL="514350" indent="-514350">
              <a:buFont typeface="+mj-lt"/>
              <a:buAutoNum type="arabicPeriod"/>
            </a:pPr>
            <a:r>
              <a:rPr lang="en-US" b="1" dirty="0"/>
              <a:t>Error prevention </a:t>
            </a:r>
            <a:r>
              <a:rPr lang="en-US" dirty="0"/>
              <a:t>Even better than good error messages is a careful design which prevents a problem from occurring in the first place.</a:t>
            </a:r>
          </a:p>
          <a:p>
            <a:pPr marL="514350" indent="-514350">
              <a:buFont typeface="+mj-lt"/>
              <a:buAutoNum type="arabicPeriod"/>
            </a:pPr>
            <a:r>
              <a:rPr lang="en-US" b="1" dirty="0"/>
              <a:t>Recognition rather than recall </a:t>
            </a:r>
            <a:r>
              <a:rPr lang="en-US" dirty="0"/>
              <a:t>Make objects, actions, and options visible. The user should not have to remember information from one part of the dialogue to another. Instructions for use of the system should be visible or easily retrievable whenever appropriate.</a:t>
            </a:r>
          </a:p>
          <a:p>
            <a:pPr marL="514350" indent="-514350">
              <a:buFont typeface="+mj-lt"/>
              <a:buAutoNum type="arabicPeriod"/>
            </a:pPr>
            <a:r>
              <a:rPr lang="en-US" b="1" dirty="0"/>
              <a:t>Flexibility and efficiency of use </a:t>
            </a:r>
            <a:r>
              <a:rPr lang="en-US" dirty="0"/>
              <a:t>Accelerators -- unseen by the novice user -- may often speed up the interaction for the expert user such that the system can cater to both inexperienced and experienced users. Allow users to tailor frequent actions.</a:t>
            </a:r>
          </a:p>
          <a:p>
            <a:pPr marL="514350" indent="-514350">
              <a:buFont typeface="+mj-lt"/>
              <a:buAutoNum type="arabicPeriod"/>
            </a:pPr>
            <a:r>
              <a:rPr lang="en-US" b="1" dirty="0"/>
              <a:t>Aesthetic and minimalist design </a:t>
            </a:r>
            <a:r>
              <a:rPr lang="en-US" dirty="0"/>
              <a:t>Dialogues should not contain information which is irrelevant or rarely needed. Every extra unit of information in a dialogue competes with the relevant units of information and diminishes their relative visibility.</a:t>
            </a:r>
          </a:p>
          <a:p>
            <a:pPr marL="514350" indent="-514350">
              <a:buFont typeface="+mj-lt"/>
              <a:buAutoNum type="arabicPeriod"/>
            </a:pPr>
            <a:r>
              <a:rPr lang="en-US" b="1" dirty="0"/>
              <a:t>Help users recognize, diagnose, and recover from errors </a:t>
            </a:r>
            <a:r>
              <a:rPr lang="en-US" dirty="0"/>
              <a:t>Error messages should be expressed in plain language (no codes), precisely indicate the problem, and constructively suggest a solution.</a:t>
            </a:r>
          </a:p>
          <a:p>
            <a:pPr marL="514350" indent="-514350">
              <a:buFont typeface="+mj-lt"/>
              <a:buAutoNum type="arabicPeriod"/>
            </a:pPr>
            <a:r>
              <a:rPr lang="en-US" b="1" dirty="0"/>
              <a:t>Help and documentation </a:t>
            </a:r>
            <a:r>
              <a:rPr lang="en-US" dirty="0"/>
              <a:t>Even though it is better if the system can be used without documentation, it may be necessary to provide help and documentation. Any such information should be easy to search, focused on the user's task, list concrete steps to be carried out, and not be too large.</a:t>
            </a:r>
          </a:p>
        </p:txBody>
      </p:sp>
      <p:cxnSp>
        <p:nvCxnSpPr>
          <p:cNvPr id="7" name="Straight Connector 6">
            <a:extLst>
              <a:ext uri="{FF2B5EF4-FFF2-40B4-BE49-F238E27FC236}">
                <a16:creationId xmlns:a16="http://schemas.microsoft.com/office/drawing/2014/main" id="{6094F116-CE9F-3643-9B2B-E4BAF9395D5A}"/>
              </a:ext>
            </a:extLst>
          </p:cNvPr>
          <p:cNvCxnSpPr/>
          <p:nvPr/>
        </p:nvCxnSpPr>
        <p:spPr>
          <a:xfrm>
            <a:off x="4710545" y="1497282"/>
            <a:ext cx="0" cy="490351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86634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B84F-9BDA-8542-93FD-1E0BC3A6D548}"/>
              </a:ext>
            </a:extLst>
          </p:cNvPr>
          <p:cNvSpPr>
            <a:spLocks noGrp="1"/>
          </p:cNvSpPr>
          <p:nvPr>
            <p:ph type="title"/>
          </p:nvPr>
        </p:nvSpPr>
        <p:spPr/>
        <p:txBody>
          <a:bodyPr/>
          <a:lstStyle/>
          <a:p>
            <a:r>
              <a:rPr lang="en-US" dirty="0"/>
              <a:t>Inventory Audit</a:t>
            </a:r>
          </a:p>
        </p:txBody>
      </p:sp>
      <p:pic>
        <p:nvPicPr>
          <p:cNvPr id="5" name="Picture 4">
            <a:extLst>
              <a:ext uri="{FF2B5EF4-FFF2-40B4-BE49-F238E27FC236}">
                <a16:creationId xmlns:a16="http://schemas.microsoft.com/office/drawing/2014/main" id="{51097839-C083-D24E-9DEE-0FAC240A3D4A}"/>
              </a:ext>
            </a:extLst>
          </p:cNvPr>
          <p:cNvPicPr>
            <a:picLocks noChangeAspect="1"/>
          </p:cNvPicPr>
          <p:nvPr/>
        </p:nvPicPr>
        <p:blipFill>
          <a:blip r:embed="rId2"/>
          <a:stretch>
            <a:fillRect/>
          </a:stretch>
        </p:blipFill>
        <p:spPr>
          <a:xfrm>
            <a:off x="7238475" y="1332411"/>
            <a:ext cx="4115325" cy="4911634"/>
          </a:xfrm>
          <a:prstGeom prst="rect">
            <a:avLst/>
          </a:prstGeom>
        </p:spPr>
      </p:pic>
      <p:sp>
        <p:nvSpPr>
          <p:cNvPr id="3" name="TextBox 2">
            <a:extLst>
              <a:ext uri="{FF2B5EF4-FFF2-40B4-BE49-F238E27FC236}">
                <a16:creationId xmlns:a16="http://schemas.microsoft.com/office/drawing/2014/main" id="{82A9F40E-3EA0-A540-AFAC-8257329DE1F0}"/>
              </a:ext>
            </a:extLst>
          </p:cNvPr>
          <p:cNvSpPr txBox="1"/>
          <p:nvPr/>
        </p:nvSpPr>
        <p:spPr>
          <a:xfrm>
            <a:off x="1136469" y="1907177"/>
            <a:ext cx="4027321" cy="3108543"/>
          </a:xfrm>
          <a:prstGeom prst="rect">
            <a:avLst/>
          </a:prstGeom>
          <a:noFill/>
        </p:spPr>
        <p:txBody>
          <a:bodyPr wrap="none" rtlCol="0">
            <a:spAutoFit/>
          </a:bodyPr>
          <a:lstStyle/>
          <a:p>
            <a:r>
              <a:rPr lang="en-US" sz="2800" dirty="0"/>
              <a:t>Recommendations:</a:t>
            </a:r>
          </a:p>
          <a:p>
            <a:pPr marL="285750" indent="-285750">
              <a:buFont typeface="Arial" panose="020B0604020202020204" pitchFamily="34" charset="0"/>
              <a:buChar char="•"/>
            </a:pPr>
            <a:r>
              <a:rPr lang="en-US" sz="2800" dirty="0"/>
              <a:t>Reorganization of pages</a:t>
            </a:r>
          </a:p>
          <a:p>
            <a:pPr marL="285750" indent="-285750">
              <a:buFont typeface="Arial" panose="020B0604020202020204" pitchFamily="34" charset="0"/>
              <a:buChar char="•"/>
            </a:pPr>
            <a:r>
              <a:rPr lang="en-US" sz="2800" dirty="0"/>
              <a:t>Renaming of categories</a:t>
            </a:r>
          </a:p>
          <a:p>
            <a:r>
              <a:rPr lang="en-US" sz="2800" dirty="0"/>
              <a:t>Issues:</a:t>
            </a:r>
          </a:p>
          <a:p>
            <a:pPr marL="285750" indent="-285750">
              <a:buFont typeface="Arial" panose="020B0604020202020204" pitchFamily="34" charset="0"/>
              <a:buChar char="•"/>
            </a:pPr>
            <a:r>
              <a:rPr lang="en-US" sz="2800" dirty="0"/>
              <a:t>Multiples of some pages</a:t>
            </a:r>
          </a:p>
          <a:p>
            <a:pPr marL="285750" indent="-28575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1958738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8A017-5FBF-6644-B153-7A3E608F5769}"/>
              </a:ext>
            </a:extLst>
          </p:cNvPr>
          <p:cNvSpPr>
            <a:spLocks noGrp="1"/>
          </p:cNvSpPr>
          <p:nvPr>
            <p:ph type="title"/>
          </p:nvPr>
        </p:nvSpPr>
        <p:spPr/>
        <p:txBody>
          <a:bodyPr/>
          <a:lstStyle/>
          <a:p>
            <a:r>
              <a:rPr lang="en-US" dirty="0"/>
              <a:t>Findings/ action plan (Portal):</a:t>
            </a:r>
          </a:p>
        </p:txBody>
      </p:sp>
      <p:sp>
        <p:nvSpPr>
          <p:cNvPr id="3" name="Content Placeholder 2">
            <a:extLst>
              <a:ext uri="{FF2B5EF4-FFF2-40B4-BE49-F238E27FC236}">
                <a16:creationId xmlns:a16="http://schemas.microsoft.com/office/drawing/2014/main" id="{FB667B37-0120-CF4C-80A3-7355D3247915}"/>
              </a:ext>
            </a:extLst>
          </p:cNvPr>
          <p:cNvSpPr>
            <a:spLocks noGrp="1"/>
          </p:cNvSpPr>
          <p:nvPr>
            <p:ph idx="1"/>
          </p:nvPr>
        </p:nvSpPr>
        <p:spPr/>
        <p:txBody>
          <a:bodyPr/>
          <a:lstStyle/>
          <a:p>
            <a:r>
              <a:rPr lang="en-US" dirty="0"/>
              <a:t>Multiple copies of articles</a:t>
            </a:r>
          </a:p>
          <a:p>
            <a:r>
              <a:rPr lang="en-US" dirty="0"/>
              <a:t>New headers</a:t>
            </a:r>
          </a:p>
          <a:p>
            <a:r>
              <a:rPr lang="en-US" dirty="0"/>
              <a:t>Discover content page conventions</a:t>
            </a:r>
          </a:p>
          <a:p>
            <a:r>
              <a:rPr lang="en-US" dirty="0"/>
              <a:t>Low fi prototypes of all pages including form fields</a:t>
            </a:r>
          </a:p>
          <a:p>
            <a:r>
              <a:rPr lang="en-US" dirty="0"/>
              <a:t>High fi prototype of most pages</a:t>
            </a:r>
          </a:p>
        </p:txBody>
      </p:sp>
    </p:spTree>
    <p:extLst>
      <p:ext uri="{BB962C8B-B14F-4D97-AF65-F5344CB8AC3E}">
        <p14:creationId xmlns:p14="http://schemas.microsoft.com/office/powerpoint/2010/main" val="288275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5037-A903-0D49-B8E2-C0AA0F82FCD8}"/>
              </a:ext>
            </a:extLst>
          </p:cNvPr>
          <p:cNvSpPr>
            <a:spLocks noGrp="1"/>
          </p:cNvSpPr>
          <p:nvPr>
            <p:ph type="title"/>
          </p:nvPr>
        </p:nvSpPr>
        <p:spPr/>
        <p:txBody>
          <a:bodyPr/>
          <a:lstStyle/>
          <a:p>
            <a:r>
              <a:rPr lang="en-US" dirty="0"/>
              <a:t>Comparative analysis</a:t>
            </a:r>
          </a:p>
        </p:txBody>
      </p:sp>
      <p:pic>
        <p:nvPicPr>
          <p:cNvPr id="5" name="Picture 4">
            <a:extLst>
              <a:ext uri="{FF2B5EF4-FFF2-40B4-BE49-F238E27FC236}">
                <a16:creationId xmlns:a16="http://schemas.microsoft.com/office/drawing/2014/main" id="{2815C707-B42E-5A4B-9FCC-2660FCD078F1}"/>
              </a:ext>
            </a:extLst>
          </p:cNvPr>
          <p:cNvPicPr>
            <a:picLocks noChangeAspect="1"/>
          </p:cNvPicPr>
          <p:nvPr/>
        </p:nvPicPr>
        <p:blipFill>
          <a:blip r:embed="rId2"/>
          <a:stretch>
            <a:fillRect/>
          </a:stretch>
        </p:blipFill>
        <p:spPr>
          <a:xfrm>
            <a:off x="419100" y="1690688"/>
            <a:ext cx="11353800" cy="769721"/>
          </a:xfrm>
          <a:prstGeom prst="rect">
            <a:avLst/>
          </a:prstGeom>
        </p:spPr>
      </p:pic>
    </p:spTree>
    <p:extLst>
      <p:ext uri="{BB962C8B-B14F-4D97-AF65-F5344CB8AC3E}">
        <p14:creationId xmlns:p14="http://schemas.microsoft.com/office/powerpoint/2010/main" val="396036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BA791320-38FA-EF4F-9CB7-0F0D246771D1}"/>
              </a:ext>
            </a:extLst>
          </p:cNvPr>
          <p:cNvSpPr/>
          <p:nvPr/>
        </p:nvSpPr>
        <p:spPr>
          <a:xfrm>
            <a:off x="8297508" y="1301319"/>
            <a:ext cx="2870300" cy="49320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6" name="Rounded Rectangle 5">
            <a:extLst>
              <a:ext uri="{FF2B5EF4-FFF2-40B4-BE49-F238E27FC236}">
                <a16:creationId xmlns:a16="http://schemas.microsoft.com/office/drawing/2014/main" id="{CACADD05-72D1-A14F-B28A-D322F54B62CD}"/>
              </a:ext>
            </a:extLst>
          </p:cNvPr>
          <p:cNvSpPr/>
          <p:nvPr/>
        </p:nvSpPr>
        <p:spPr>
          <a:xfrm>
            <a:off x="859535" y="1272291"/>
            <a:ext cx="2870300" cy="493202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3E8874A4-3D53-C24F-BBD8-5B2CD2D879BA}"/>
              </a:ext>
            </a:extLst>
          </p:cNvPr>
          <p:cNvSpPr>
            <a:spLocks noGrp="1"/>
          </p:cNvSpPr>
          <p:nvPr>
            <p:ph type="title"/>
          </p:nvPr>
        </p:nvSpPr>
        <p:spPr/>
        <p:txBody>
          <a:bodyPr/>
          <a:lstStyle/>
          <a:p>
            <a:r>
              <a:rPr lang="en-US" dirty="0"/>
              <a:t>Users/personas</a:t>
            </a:r>
          </a:p>
        </p:txBody>
      </p:sp>
      <p:sp>
        <p:nvSpPr>
          <p:cNvPr id="7" name="TextBox 6">
            <a:extLst>
              <a:ext uri="{FF2B5EF4-FFF2-40B4-BE49-F238E27FC236}">
                <a16:creationId xmlns:a16="http://schemas.microsoft.com/office/drawing/2014/main" id="{64A0DD6F-0111-4749-A44A-87044A561BED}"/>
              </a:ext>
            </a:extLst>
          </p:cNvPr>
          <p:cNvSpPr txBox="1"/>
          <p:nvPr/>
        </p:nvSpPr>
        <p:spPr>
          <a:xfrm>
            <a:off x="963310" y="4317255"/>
            <a:ext cx="2627086" cy="646331"/>
          </a:xfrm>
          <a:prstGeom prst="rect">
            <a:avLst/>
          </a:prstGeom>
          <a:noFill/>
        </p:spPr>
        <p:txBody>
          <a:bodyPr wrap="square" rtlCol="0">
            <a:spAutoFit/>
          </a:bodyPr>
          <a:lstStyle/>
          <a:p>
            <a:r>
              <a:rPr lang="en-US" dirty="0"/>
              <a:t>Makes RSVPs and wants higher</a:t>
            </a:r>
          </a:p>
        </p:txBody>
      </p:sp>
      <p:sp>
        <p:nvSpPr>
          <p:cNvPr id="8" name="Rounded Rectangle 7">
            <a:extLst>
              <a:ext uri="{FF2B5EF4-FFF2-40B4-BE49-F238E27FC236}">
                <a16:creationId xmlns:a16="http://schemas.microsoft.com/office/drawing/2014/main" id="{E32C2A0C-3737-3F4D-B76F-322FF68BC2A5}"/>
              </a:ext>
            </a:extLst>
          </p:cNvPr>
          <p:cNvSpPr/>
          <p:nvPr/>
        </p:nvSpPr>
        <p:spPr>
          <a:xfrm>
            <a:off x="4619488" y="1301319"/>
            <a:ext cx="2870300" cy="493202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TextBox 10">
            <a:extLst>
              <a:ext uri="{FF2B5EF4-FFF2-40B4-BE49-F238E27FC236}">
                <a16:creationId xmlns:a16="http://schemas.microsoft.com/office/drawing/2014/main" id="{674E24BF-27FF-314B-9E22-93ADFA48F2CB}"/>
              </a:ext>
            </a:extLst>
          </p:cNvPr>
          <p:cNvSpPr txBox="1"/>
          <p:nvPr/>
        </p:nvSpPr>
        <p:spPr>
          <a:xfrm>
            <a:off x="5079063" y="3947923"/>
            <a:ext cx="2148115" cy="1200329"/>
          </a:xfrm>
          <a:prstGeom prst="rect">
            <a:avLst/>
          </a:prstGeom>
          <a:noFill/>
        </p:spPr>
        <p:txBody>
          <a:bodyPr wrap="square" rtlCol="0">
            <a:spAutoFit/>
          </a:bodyPr>
          <a:lstStyle/>
          <a:p>
            <a:r>
              <a:rPr lang="en-US" dirty="0"/>
              <a:t>Needs more efficient portal for better access to useful information</a:t>
            </a:r>
          </a:p>
        </p:txBody>
      </p:sp>
      <p:pic>
        <p:nvPicPr>
          <p:cNvPr id="5" name="Graphic 4">
            <a:extLst>
              <a:ext uri="{FF2B5EF4-FFF2-40B4-BE49-F238E27FC236}">
                <a16:creationId xmlns:a16="http://schemas.microsoft.com/office/drawing/2014/main" id="{367AD09F-C3E5-334B-9EB9-FF302D7B0C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19195" y="1410060"/>
            <a:ext cx="1976691" cy="1976691"/>
          </a:xfrm>
          <a:prstGeom prst="rect">
            <a:avLst/>
          </a:prstGeom>
        </p:spPr>
      </p:pic>
      <p:sp>
        <p:nvSpPr>
          <p:cNvPr id="14" name="TextBox 13">
            <a:extLst>
              <a:ext uri="{FF2B5EF4-FFF2-40B4-BE49-F238E27FC236}">
                <a16:creationId xmlns:a16="http://schemas.microsoft.com/office/drawing/2014/main" id="{804B55C4-2566-FF49-A8EC-A5C4210221C6}"/>
              </a:ext>
            </a:extLst>
          </p:cNvPr>
          <p:cNvSpPr txBox="1"/>
          <p:nvPr/>
        </p:nvSpPr>
        <p:spPr>
          <a:xfrm>
            <a:off x="8702161" y="4498608"/>
            <a:ext cx="2293257" cy="1200329"/>
          </a:xfrm>
          <a:prstGeom prst="rect">
            <a:avLst/>
          </a:prstGeom>
          <a:noFill/>
        </p:spPr>
        <p:txBody>
          <a:bodyPr wrap="square" rtlCol="0">
            <a:spAutoFit/>
          </a:bodyPr>
          <a:lstStyle/>
          <a:p>
            <a:r>
              <a:rPr lang="en-US" dirty="0"/>
              <a:t>Needs more efficient means to responding to RSVPs from management</a:t>
            </a:r>
          </a:p>
        </p:txBody>
      </p:sp>
      <p:pic>
        <p:nvPicPr>
          <p:cNvPr id="16" name="Graphic 15">
            <a:extLst>
              <a:ext uri="{FF2B5EF4-FFF2-40B4-BE49-F238E27FC236}">
                <a16:creationId xmlns:a16="http://schemas.microsoft.com/office/drawing/2014/main" id="{8B935A79-B97E-2A4F-BE06-3DD278BBBC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24182" y="1410059"/>
            <a:ext cx="1976691" cy="1976691"/>
          </a:xfrm>
          <a:prstGeom prst="rect">
            <a:avLst/>
          </a:prstGeom>
        </p:spPr>
      </p:pic>
      <p:pic>
        <p:nvPicPr>
          <p:cNvPr id="17" name="Graphic 16">
            <a:extLst>
              <a:ext uri="{FF2B5EF4-FFF2-40B4-BE49-F238E27FC236}">
                <a16:creationId xmlns:a16="http://schemas.microsoft.com/office/drawing/2014/main" id="{B8FCCF5D-1F7B-474D-B5CB-3770822D0E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1657" y="1410060"/>
            <a:ext cx="1976691" cy="1976691"/>
          </a:xfrm>
          <a:prstGeom prst="rect">
            <a:avLst/>
          </a:prstGeom>
        </p:spPr>
      </p:pic>
      <p:sp>
        <p:nvSpPr>
          <p:cNvPr id="18" name="TextBox 17">
            <a:extLst>
              <a:ext uri="{FF2B5EF4-FFF2-40B4-BE49-F238E27FC236}">
                <a16:creationId xmlns:a16="http://schemas.microsoft.com/office/drawing/2014/main" id="{17AB7057-9202-FA43-9511-CB9F83155E51}"/>
              </a:ext>
            </a:extLst>
          </p:cNvPr>
          <p:cNvSpPr txBox="1"/>
          <p:nvPr/>
        </p:nvSpPr>
        <p:spPr>
          <a:xfrm>
            <a:off x="1497799" y="3410243"/>
            <a:ext cx="1584408" cy="400110"/>
          </a:xfrm>
          <a:prstGeom prst="rect">
            <a:avLst/>
          </a:prstGeom>
          <a:noFill/>
        </p:spPr>
        <p:txBody>
          <a:bodyPr wrap="none" rtlCol="0">
            <a:spAutoFit/>
          </a:bodyPr>
          <a:lstStyle/>
          <a:p>
            <a:r>
              <a:rPr lang="en-US" sz="2000" dirty="0"/>
              <a:t>Management</a:t>
            </a:r>
          </a:p>
        </p:txBody>
      </p:sp>
      <p:cxnSp>
        <p:nvCxnSpPr>
          <p:cNvPr id="19" name="Straight Connector 18">
            <a:extLst>
              <a:ext uri="{FF2B5EF4-FFF2-40B4-BE49-F238E27FC236}">
                <a16:creationId xmlns:a16="http://schemas.microsoft.com/office/drawing/2014/main" id="{3B34ADCB-F83A-0148-81F6-10EE393E8288}"/>
              </a:ext>
            </a:extLst>
          </p:cNvPr>
          <p:cNvCxnSpPr/>
          <p:nvPr/>
        </p:nvCxnSpPr>
        <p:spPr>
          <a:xfrm>
            <a:off x="1144083" y="3868081"/>
            <a:ext cx="2238375" cy="0"/>
          </a:xfrm>
          <a:prstGeom prst="line">
            <a:avLst/>
          </a:prstGeom>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4A577752-9739-A24B-90BD-B382BFCB522C}"/>
              </a:ext>
            </a:extLst>
          </p:cNvPr>
          <p:cNvSpPr txBox="1"/>
          <p:nvPr/>
        </p:nvSpPr>
        <p:spPr>
          <a:xfrm>
            <a:off x="5607889" y="3410243"/>
            <a:ext cx="976221" cy="400110"/>
          </a:xfrm>
          <a:prstGeom prst="rect">
            <a:avLst/>
          </a:prstGeom>
          <a:noFill/>
        </p:spPr>
        <p:txBody>
          <a:bodyPr wrap="square" rtlCol="0">
            <a:spAutoFit/>
          </a:bodyPr>
          <a:lstStyle/>
          <a:p>
            <a:r>
              <a:rPr lang="en-US" sz="2000" dirty="0"/>
              <a:t>Staff</a:t>
            </a:r>
          </a:p>
        </p:txBody>
      </p:sp>
      <p:cxnSp>
        <p:nvCxnSpPr>
          <p:cNvPr id="21" name="Straight Connector 20">
            <a:extLst>
              <a:ext uri="{FF2B5EF4-FFF2-40B4-BE49-F238E27FC236}">
                <a16:creationId xmlns:a16="http://schemas.microsoft.com/office/drawing/2014/main" id="{E00C2548-9FE8-5C4A-85AD-39A15C9796B9}"/>
              </a:ext>
            </a:extLst>
          </p:cNvPr>
          <p:cNvCxnSpPr>
            <a:cxnSpLocks/>
          </p:cNvCxnSpPr>
          <p:nvPr/>
        </p:nvCxnSpPr>
        <p:spPr>
          <a:xfrm>
            <a:off x="4973429" y="3832092"/>
            <a:ext cx="2245139" cy="0"/>
          </a:xfrm>
          <a:prstGeom prst="line">
            <a:avLst/>
          </a:prstGeom>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D7908651-80A0-214F-850D-F51F0959C813}"/>
              </a:ext>
            </a:extLst>
          </p:cNvPr>
          <p:cNvSpPr txBox="1"/>
          <p:nvPr/>
        </p:nvSpPr>
        <p:spPr>
          <a:xfrm>
            <a:off x="8773077" y="3410243"/>
            <a:ext cx="2078902" cy="400110"/>
          </a:xfrm>
          <a:prstGeom prst="rect">
            <a:avLst/>
          </a:prstGeom>
          <a:noFill/>
        </p:spPr>
        <p:txBody>
          <a:bodyPr wrap="none" rtlCol="0">
            <a:spAutoFit/>
          </a:bodyPr>
          <a:lstStyle/>
          <a:p>
            <a:r>
              <a:rPr lang="en-US" sz="2000" dirty="0"/>
              <a:t>Members/parents</a:t>
            </a:r>
          </a:p>
        </p:txBody>
      </p:sp>
      <p:cxnSp>
        <p:nvCxnSpPr>
          <p:cNvPr id="23" name="Straight Connector 22">
            <a:extLst>
              <a:ext uri="{FF2B5EF4-FFF2-40B4-BE49-F238E27FC236}">
                <a16:creationId xmlns:a16="http://schemas.microsoft.com/office/drawing/2014/main" id="{AA7687A6-DAF4-224E-A0E9-451FC894EDB3}"/>
              </a:ext>
            </a:extLst>
          </p:cNvPr>
          <p:cNvCxnSpPr/>
          <p:nvPr/>
        </p:nvCxnSpPr>
        <p:spPr>
          <a:xfrm>
            <a:off x="8665900" y="3832759"/>
            <a:ext cx="2238375"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1776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84FD1-0D34-8446-A0AC-087C56A3E99F}"/>
              </a:ext>
            </a:extLst>
          </p:cNvPr>
          <p:cNvSpPr>
            <a:spLocks noGrp="1"/>
          </p:cNvSpPr>
          <p:nvPr>
            <p:ph type="title"/>
          </p:nvPr>
        </p:nvSpPr>
        <p:spPr>
          <a:xfrm>
            <a:off x="5153774" y="2766218"/>
            <a:ext cx="1884452" cy="1325563"/>
          </a:xfrm>
        </p:spPr>
        <p:txBody>
          <a:bodyPr/>
          <a:lstStyle/>
          <a:p>
            <a:r>
              <a:rPr lang="en-US" dirty="0"/>
              <a:t>RSVPs</a:t>
            </a:r>
          </a:p>
        </p:txBody>
      </p:sp>
    </p:spTree>
    <p:extLst>
      <p:ext uri="{BB962C8B-B14F-4D97-AF65-F5344CB8AC3E}">
        <p14:creationId xmlns:p14="http://schemas.microsoft.com/office/powerpoint/2010/main" val="4201135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710B-F3C7-C64B-AF0E-E6104C7042D7}"/>
              </a:ext>
            </a:extLst>
          </p:cNvPr>
          <p:cNvSpPr>
            <a:spLocks noGrp="1"/>
          </p:cNvSpPr>
          <p:nvPr>
            <p:ph type="title"/>
          </p:nvPr>
        </p:nvSpPr>
        <p:spPr/>
        <p:txBody>
          <a:bodyPr/>
          <a:lstStyle/>
          <a:p>
            <a:r>
              <a:rPr lang="en-US" dirty="0"/>
              <a:t>RSVPs</a:t>
            </a:r>
          </a:p>
        </p:txBody>
      </p:sp>
      <p:sp>
        <p:nvSpPr>
          <p:cNvPr id="3" name="Content Placeholder 2">
            <a:extLst>
              <a:ext uri="{FF2B5EF4-FFF2-40B4-BE49-F238E27FC236}">
                <a16:creationId xmlns:a16="http://schemas.microsoft.com/office/drawing/2014/main" id="{4D9AF1C2-2CE3-3240-B258-1F418AEB00B3}"/>
              </a:ext>
            </a:extLst>
          </p:cNvPr>
          <p:cNvSpPr>
            <a:spLocks noGrp="1"/>
          </p:cNvSpPr>
          <p:nvPr>
            <p:ph idx="1"/>
          </p:nvPr>
        </p:nvSpPr>
        <p:spPr/>
        <p:txBody>
          <a:bodyPr>
            <a:normAutofit/>
          </a:bodyPr>
          <a:lstStyle/>
          <a:p>
            <a:r>
              <a:rPr lang="en-US" dirty="0"/>
              <a:t>Blizzard uses an RSVP system to account for how many staff and how many members will show up to their weekly events. After stakeholder interview, bus routes become the biggest area of concern for having RSVPs responded to on time. No show fees</a:t>
            </a:r>
          </a:p>
          <a:p>
            <a:r>
              <a:rPr lang="en-US" dirty="0"/>
              <a:t>RSVPs are unique to Blizzard because their program doesn’t require payment in full and their bus routes are flexible and new bus stops are made weekly based on RSVP responses</a:t>
            </a:r>
          </a:p>
          <a:p>
            <a:r>
              <a:rPr lang="en-US" dirty="0"/>
              <a:t>Stats of current RSVP responses</a:t>
            </a:r>
          </a:p>
          <a:p>
            <a:r>
              <a:rPr lang="en-US" dirty="0"/>
              <a:t>Exploratory Methods:</a:t>
            </a:r>
          </a:p>
          <a:p>
            <a:pPr lvl="1"/>
            <a:r>
              <a:rPr lang="en-US" dirty="0"/>
              <a:t>Cognitive walkthrough</a:t>
            </a:r>
          </a:p>
          <a:p>
            <a:pPr lvl="1"/>
            <a:r>
              <a:rPr lang="en-US" dirty="0"/>
              <a:t>Comparative analysis</a:t>
            </a:r>
          </a:p>
        </p:txBody>
      </p:sp>
      <p:pic>
        <p:nvPicPr>
          <p:cNvPr id="5" name="Graphic 4">
            <a:extLst>
              <a:ext uri="{FF2B5EF4-FFF2-40B4-BE49-F238E27FC236}">
                <a16:creationId xmlns:a16="http://schemas.microsoft.com/office/drawing/2014/main" id="{E99DBA6D-5D41-5846-8D99-FB3D6B10BB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88414" y="3983064"/>
            <a:ext cx="2024041" cy="2509811"/>
          </a:xfrm>
          <a:prstGeom prst="rect">
            <a:avLst/>
          </a:prstGeom>
        </p:spPr>
      </p:pic>
      <p:pic>
        <p:nvPicPr>
          <p:cNvPr id="7" name="Graphic 6">
            <a:extLst>
              <a:ext uri="{FF2B5EF4-FFF2-40B4-BE49-F238E27FC236}">
                <a16:creationId xmlns:a16="http://schemas.microsoft.com/office/drawing/2014/main" id="{ACD92E9F-FD35-5A48-AAFF-2A9D19A5DB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96142" y="4259057"/>
            <a:ext cx="1741945" cy="2160012"/>
          </a:xfrm>
          <a:prstGeom prst="rect">
            <a:avLst/>
          </a:prstGeom>
        </p:spPr>
      </p:pic>
    </p:spTree>
    <p:extLst>
      <p:ext uri="{BB962C8B-B14F-4D97-AF65-F5344CB8AC3E}">
        <p14:creationId xmlns:p14="http://schemas.microsoft.com/office/powerpoint/2010/main" val="2137843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B163-1CE9-E84B-8892-67ED86BF1DF0}"/>
              </a:ext>
            </a:extLst>
          </p:cNvPr>
          <p:cNvSpPr>
            <a:spLocks noGrp="1"/>
          </p:cNvSpPr>
          <p:nvPr>
            <p:ph type="title"/>
          </p:nvPr>
        </p:nvSpPr>
        <p:spPr/>
        <p:txBody>
          <a:bodyPr/>
          <a:lstStyle/>
          <a:p>
            <a:r>
              <a:rPr lang="en-US" dirty="0"/>
              <a:t>2019/20 stats thus far</a:t>
            </a:r>
          </a:p>
        </p:txBody>
      </p:sp>
      <p:sp>
        <p:nvSpPr>
          <p:cNvPr id="3" name="Content Placeholder 2">
            <a:extLst>
              <a:ext uri="{FF2B5EF4-FFF2-40B4-BE49-F238E27FC236}">
                <a16:creationId xmlns:a16="http://schemas.microsoft.com/office/drawing/2014/main" id="{E771E3F2-82AD-6D46-9225-7B3B82A4AB44}"/>
              </a:ext>
            </a:extLst>
          </p:cNvPr>
          <p:cNvSpPr>
            <a:spLocks noGrp="1"/>
          </p:cNvSpPr>
          <p:nvPr>
            <p:ph idx="1"/>
          </p:nvPr>
        </p:nvSpPr>
        <p:spPr>
          <a:xfrm>
            <a:off x="440027" y="1716893"/>
            <a:ext cx="6760335" cy="1325562"/>
          </a:xfrm>
        </p:spPr>
        <p:txBody>
          <a:bodyPr>
            <a:normAutofit/>
          </a:bodyPr>
          <a:lstStyle/>
          <a:p>
            <a:r>
              <a:rPr lang="en-US" dirty="0"/>
              <a:t>9% total no response rate</a:t>
            </a:r>
          </a:p>
          <a:p>
            <a:r>
              <a:rPr lang="en-US" dirty="0"/>
              <a:t>7% staff no response rate</a:t>
            </a:r>
          </a:p>
          <a:p>
            <a:r>
              <a:rPr lang="en-US" dirty="0"/>
              <a:t>10% members no response rate </a:t>
            </a:r>
          </a:p>
        </p:txBody>
      </p:sp>
      <p:graphicFrame>
        <p:nvGraphicFramePr>
          <p:cNvPr id="5" name="Chart 4">
            <a:extLst>
              <a:ext uri="{FF2B5EF4-FFF2-40B4-BE49-F238E27FC236}">
                <a16:creationId xmlns:a16="http://schemas.microsoft.com/office/drawing/2014/main" id="{0C708789-2260-A444-953D-A5A1F5FBC80D}"/>
              </a:ext>
            </a:extLst>
          </p:cNvPr>
          <p:cNvGraphicFramePr>
            <a:graphicFrameLocks/>
          </p:cNvGraphicFramePr>
          <p:nvPr>
            <p:extLst>
              <p:ext uri="{D42A27DB-BD31-4B8C-83A1-F6EECF244321}">
                <p14:modId xmlns:p14="http://schemas.microsoft.com/office/powerpoint/2010/main" val="2714168276"/>
              </p:ext>
            </p:extLst>
          </p:nvPr>
        </p:nvGraphicFramePr>
        <p:xfrm>
          <a:off x="7929988" y="4260759"/>
          <a:ext cx="3754369" cy="20316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5BFD882A-05DD-DE43-B122-DEC1953CCAE2}"/>
              </a:ext>
            </a:extLst>
          </p:cNvPr>
          <p:cNvGraphicFramePr>
            <a:graphicFrameLocks/>
          </p:cNvGraphicFramePr>
          <p:nvPr>
            <p:extLst>
              <p:ext uri="{D42A27DB-BD31-4B8C-83A1-F6EECF244321}">
                <p14:modId xmlns:p14="http://schemas.microsoft.com/office/powerpoint/2010/main" val="671531435"/>
              </p:ext>
            </p:extLst>
          </p:nvPr>
        </p:nvGraphicFramePr>
        <p:xfrm>
          <a:off x="4218815" y="4260758"/>
          <a:ext cx="3754369" cy="2031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7E1E6918-4EED-F34B-BA63-AC36C04E2AF5}"/>
              </a:ext>
            </a:extLst>
          </p:cNvPr>
          <p:cNvGraphicFramePr>
            <a:graphicFrameLocks noGrp="1"/>
          </p:cNvGraphicFramePr>
          <p:nvPr>
            <p:extLst>
              <p:ext uri="{D42A27DB-BD31-4B8C-83A1-F6EECF244321}">
                <p14:modId xmlns:p14="http://schemas.microsoft.com/office/powerpoint/2010/main" val="1269966937"/>
              </p:ext>
            </p:extLst>
          </p:nvPr>
        </p:nvGraphicFramePr>
        <p:xfrm>
          <a:off x="8036237" y="3068660"/>
          <a:ext cx="3936999" cy="1261110"/>
        </p:xfrm>
        <a:graphic>
          <a:graphicData uri="http://schemas.openxmlformats.org/drawingml/2006/table">
            <a:tbl>
              <a:tblPr>
                <a:tableStyleId>{5C22544A-7EE6-4342-B048-85BDC9FD1C3A}</a:tableStyleId>
              </a:tblPr>
              <a:tblGrid>
                <a:gridCol w="1142079">
                  <a:extLst>
                    <a:ext uri="{9D8B030D-6E8A-4147-A177-3AD203B41FA5}">
                      <a16:colId xmlns:a16="http://schemas.microsoft.com/office/drawing/2014/main" val="4241976284"/>
                    </a:ext>
                  </a:extLst>
                </a:gridCol>
                <a:gridCol w="1116699">
                  <a:extLst>
                    <a:ext uri="{9D8B030D-6E8A-4147-A177-3AD203B41FA5}">
                      <a16:colId xmlns:a16="http://schemas.microsoft.com/office/drawing/2014/main" val="1160096044"/>
                    </a:ext>
                  </a:extLst>
                </a:gridCol>
                <a:gridCol w="599591">
                  <a:extLst>
                    <a:ext uri="{9D8B030D-6E8A-4147-A177-3AD203B41FA5}">
                      <a16:colId xmlns:a16="http://schemas.microsoft.com/office/drawing/2014/main" val="3412238399"/>
                    </a:ext>
                  </a:extLst>
                </a:gridCol>
                <a:gridCol w="317244">
                  <a:extLst>
                    <a:ext uri="{9D8B030D-6E8A-4147-A177-3AD203B41FA5}">
                      <a16:colId xmlns:a16="http://schemas.microsoft.com/office/drawing/2014/main" val="3141334769"/>
                    </a:ext>
                  </a:extLst>
                </a:gridCol>
                <a:gridCol w="761386">
                  <a:extLst>
                    <a:ext uri="{9D8B030D-6E8A-4147-A177-3AD203B41FA5}">
                      <a16:colId xmlns:a16="http://schemas.microsoft.com/office/drawing/2014/main" val="682522243"/>
                    </a:ext>
                  </a:extLst>
                </a:gridCol>
              </a:tblGrid>
              <a:tr h="190500">
                <a:tc>
                  <a:txBody>
                    <a:bodyPr/>
                    <a:lstStyle/>
                    <a:p>
                      <a:pPr algn="l" fontAlgn="b"/>
                      <a:r>
                        <a:rPr lang="en-US" sz="1100" u="none" strike="noStrike">
                          <a:effectLst/>
                        </a:rPr>
                        <a:t>Count of Response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Column Labels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5603812"/>
                  </a:ext>
                </a:extLst>
              </a:tr>
              <a:tr h="190500">
                <a:tc>
                  <a:txBody>
                    <a:bodyPr/>
                    <a:lstStyle/>
                    <a:p>
                      <a:pPr algn="l" fontAlgn="b"/>
                      <a:r>
                        <a:rPr lang="en-US" sz="1100" u="none" strike="noStrike">
                          <a:effectLst/>
                        </a:rPr>
                        <a:t>Row Labels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No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No Reply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Grand Total</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0851832"/>
                  </a:ext>
                </a:extLst>
              </a:tr>
              <a:tr h="190500">
                <a:tc>
                  <a:txBody>
                    <a:bodyPr/>
                    <a:lstStyle/>
                    <a:p>
                      <a:pPr algn="l" fontAlgn="b"/>
                      <a:r>
                        <a:rPr lang="en-US" sz="1100" u="none" strike="noStrike">
                          <a:effectLst/>
                        </a:rPr>
                        <a:t>Member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497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655</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2299729"/>
                  </a:ext>
                </a:extLst>
              </a:tr>
              <a:tr h="190500">
                <a:tc>
                  <a:txBody>
                    <a:bodyPr/>
                    <a:lstStyle/>
                    <a:p>
                      <a:pPr algn="l" fontAlgn="b"/>
                      <a:r>
                        <a:rPr lang="en-US" sz="1100" u="none" strike="noStrike">
                          <a:effectLst/>
                        </a:rPr>
                        <a:t>Staff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162</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687581"/>
                  </a:ext>
                </a:extLst>
              </a:tr>
              <a:tr h="190500">
                <a:tc>
                  <a:txBody>
                    <a:bodyPr/>
                    <a:lstStyle/>
                    <a:p>
                      <a:pPr algn="l" fontAlgn="b"/>
                      <a:r>
                        <a:rPr lang="en-US" sz="1100" u="none" strike="noStrike">
                          <a:effectLst/>
                        </a:rPr>
                        <a:t>Grand Total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817</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746381"/>
                  </a:ext>
                </a:extLst>
              </a:tr>
            </a:tbl>
          </a:graphicData>
        </a:graphic>
      </p:graphicFrame>
      <p:graphicFrame>
        <p:nvGraphicFramePr>
          <p:cNvPr id="9" name="Table 8">
            <a:extLst>
              <a:ext uri="{FF2B5EF4-FFF2-40B4-BE49-F238E27FC236}">
                <a16:creationId xmlns:a16="http://schemas.microsoft.com/office/drawing/2014/main" id="{E2C43B0C-566F-B948-8B6F-E3F94C5C0083}"/>
              </a:ext>
            </a:extLst>
          </p:cNvPr>
          <p:cNvGraphicFramePr>
            <a:graphicFrameLocks noGrp="1"/>
          </p:cNvGraphicFramePr>
          <p:nvPr>
            <p:extLst>
              <p:ext uri="{D42A27DB-BD31-4B8C-83A1-F6EECF244321}">
                <p14:modId xmlns:p14="http://schemas.microsoft.com/office/powerpoint/2010/main" val="3814683547"/>
              </p:ext>
            </p:extLst>
          </p:nvPr>
        </p:nvGraphicFramePr>
        <p:xfrm>
          <a:off x="3445992" y="3253545"/>
          <a:ext cx="3754370" cy="1261110"/>
        </p:xfrm>
        <a:graphic>
          <a:graphicData uri="http://schemas.openxmlformats.org/drawingml/2006/table">
            <a:tbl>
              <a:tblPr>
                <a:tableStyleId>{5C22544A-7EE6-4342-B048-85BDC9FD1C3A}</a:tableStyleId>
              </a:tblPr>
              <a:tblGrid>
                <a:gridCol w="1089100">
                  <a:extLst>
                    <a:ext uri="{9D8B030D-6E8A-4147-A177-3AD203B41FA5}">
                      <a16:colId xmlns:a16="http://schemas.microsoft.com/office/drawing/2014/main" val="532708384"/>
                    </a:ext>
                  </a:extLst>
                </a:gridCol>
                <a:gridCol w="1064898">
                  <a:extLst>
                    <a:ext uri="{9D8B030D-6E8A-4147-A177-3AD203B41FA5}">
                      <a16:colId xmlns:a16="http://schemas.microsoft.com/office/drawing/2014/main" val="2477714287"/>
                    </a:ext>
                  </a:extLst>
                </a:gridCol>
                <a:gridCol w="571777">
                  <a:extLst>
                    <a:ext uri="{9D8B030D-6E8A-4147-A177-3AD203B41FA5}">
                      <a16:colId xmlns:a16="http://schemas.microsoft.com/office/drawing/2014/main" val="3724367341"/>
                    </a:ext>
                  </a:extLst>
                </a:gridCol>
                <a:gridCol w="302528">
                  <a:extLst>
                    <a:ext uri="{9D8B030D-6E8A-4147-A177-3AD203B41FA5}">
                      <a16:colId xmlns:a16="http://schemas.microsoft.com/office/drawing/2014/main" val="3836465586"/>
                    </a:ext>
                  </a:extLst>
                </a:gridCol>
                <a:gridCol w="726067">
                  <a:extLst>
                    <a:ext uri="{9D8B030D-6E8A-4147-A177-3AD203B41FA5}">
                      <a16:colId xmlns:a16="http://schemas.microsoft.com/office/drawing/2014/main" val="2034087737"/>
                    </a:ext>
                  </a:extLst>
                </a:gridCol>
              </a:tblGrid>
              <a:tr h="190500">
                <a:tc>
                  <a:txBody>
                    <a:bodyPr/>
                    <a:lstStyle/>
                    <a:p>
                      <a:pPr algn="l" fontAlgn="b"/>
                      <a:r>
                        <a:rPr lang="en-US" sz="1100" u="none" strike="noStrike">
                          <a:effectLst/>
                        </a:rPr>
                        <a:t>Count of Response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Column Labels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3747994"/>
                  </a:ext>
                </a:extLst>
              </a:tr>
              <a:tr h="190500">
                <a:tc>
                  <a:txBody>
                    <a:bodyPr/>
                    <a:lstStyle/>
                    <a:p>
                      <a:pPr algn="l" fontAlgn="b"/>
                      <a:r>
                        <a:rPr lang="en-US" sz="1100" u="none" strike="noStrike">
                          <a:effectLst/>
                        </a:rPr>
                        <a:t>Row Labels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No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No Reply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Grand Total</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406324"/>
                  </a:ext>
                </a:extLst>
              </a:tr>
              <a:tr h="190500">
                <a:tc>
                  <a:txBody>
                    <a:bodyPr/>
                    <a:lstStyle/>
                    <a:p>
                      <a:pPr algn="l" fontAlgn="b"/>
                      <a:r>
                        <a:rPr lang="en-US" sz="1100" u="none" strike="noStrike">
                          <a:effectLst/>
                        </a:rPr>
                        <a:t>Member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653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2229239"/>
                  </a:ext>
                </a:extLst>
              </a:tr>
              <a:tr h="190500">
                <a:tc>
                  <a:txBody>
                    <a:bodyPr/>
                    <a:lstStyle/>
                    <a:p>
                      <a:pPr algn="l" fontAlgn="b"/>
                      <a:r>
                        <a:rPr lang="en-US" sz="1100" u="none" strike="noStrike">
                          <a:effectLst/>
                        </a:rPr>
                        <a:t>Staff</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0041147"/>
                  </a:ext>
                </a:extLst>
              </a:tr>
              <a:tr h="190500">
                <a:tc>
                  <a:txBody>
                    <a:bodyPr/>
                    <a:lstStyle/>
                    <a:p>
                      <a:pPr algn="l" fontAlgn="b"/>
                      <a:r>
                        <a:rPr lang="en-US" sz="1100" u="none" strike="noStrike">
                          <a:effectLst/>
                        </a:rPr>
                        <a:t>Grand Total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113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806</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8464775"/>
                  </a:ext>
                </a:extLst>
              </a:tr>
            </a:tbl>
          </a:graphicData>
        </a:graphic>
      </p:graphicFrame>
      <p:sp>
        <p:nvSpPr>
          <p:cNvPr id="11" name="TextBox 10">
            <a:extLst>
              <a:ext uri="{FF2B5EF4-FFF2-40B4-BE49-F238E27FC236}">
                <a16:creationId xmlns:a16="http://schemas.microsoft.com/office/drawing/2014/main" id="{88745F19-5E07-E74F-A490-FB10E6EA0B1F}"/>
              </a:ext>
            </a:extLst>
          </p:cNvPr>
          <p:cNvSpPr txBox="1"/>
          <p:nvPr/>
        </p:nvSpPr>
        <p:spPr>
          <a:xfrm>
            <a:off x="5323177" y="6347114"/>
            <a:ext cx="707373" cy="369332"/>
          </a:xfrm>
          <a:prstGeom prst="rect">
            <a:avLst/>
          </a:prstGeom>
          <a:noFill/>
        </p:spPr>
        <p:txBody>
          <a:bodyPr wrap="none" rtlCol="0">
            <a:spAutoFit/>
          </a:bodyPr>
          <a:lstStyle/>
          <a:p>
            <a:r>
              <a:rPr lang="en-US" dirty="0"/>
              <a:t>Trip 2</a:t>
            </a:r>
          </a:p>
        </p:txBody>
      </p:sp>
      <p:sp>
        <p:nvSpPr>
          <p:cNvPr id="12" name="TextBox 11">
            <a:extLst>
              <a:ext uri="{FF2B5EF4-FFF2-40B4-BE49-F238E27FC236}">
                <a16:creationId xmlns:a16="http://schemas.microsoft.com/office/drawing/2014/main" id="{13B49AD9-21F6-5D40-AFCF-E8D00AF2FDD6}"/>
              </a:ext>
            </a:extLst>
          </p:cNvPr>
          <p:cNvSpPr txBox="1"/>
          <p:nvPr/>
        </p:nvSpPr>
        <p:spPr>
          <a:xfrm>
            <a:off x="9297363" y="6361916"/>
            <a:ext cx="707373" cy="369332"/>
          </a:xfrm>
          <a:prstGeom prst="rect">
            <a:avLst/>
          </a:prstGeom>
          <a:noFill/>
        </p:spPr>
        <p:txBody>
          <a:bodyPr wrap="none" rtlCol="0">
            <a:spAutoFit/>
          </a:bodyPr>
          <a:lstStyle/>
          <a:p>
            <a:r>
              <a:rPr lang="en-US" dirty="0"/>
              <a:t>Trip 3</a:t>
            </a:r>
          </a:p>
        </p:txBody>
      </p:sp>
      <p:sp>
        <p:nvSpPr>
          <p:cNvPr id="13" name="TextBox 12">
            <a:extLst>
              <a:ext uri="{FF2B5EF4-FFF2-40B4-BE49-F238E27FC236}">
                <a16:creationId xmlns:a16="http://schemas.microsoft.com/office/drawing/2014/main" id="{78796B32-01DA-8648-B49A-617CFB848A7D}"/>
              </a:ext>
            </a:extLst>
          </p:cNvPr>
          <p:cNvSpPr txBox="1"/>
          <p:nvPr/>
        </p:nvSpPr>
        <p:spPr>
          <a:xfrm>
            <a:off x="440027" y="4953413"/>
            <a:ext cx="3328796" cy="646331"/>
          </a:xfrm>
          <a:prstGeom prst="rect">
            <a:avLst/>
          </a:prstGeom>
          <a:noFill/>
        </p:spPr>
        <p:txBody>
          <a:bodyPr wrap="none" rtlCol="0">
            <a:spAutoFit/>
          </a:bodyPr>
          <a:lstStyle/>
          <a:p>
            <a:r>
              <a:rPr lang="en-US" dirty="0"/>
              <a:t>Trip 1 is an outlier, and is not </a:t>
            </a:r>
          </a:p>
          <a:p>
            <a:r>
              <a:rPr lang="en-US" dirty="0"/>
              <a:t>statistically significant in this case</a:t>
            </a:r>
          </a:p>
        </p:txBody>
      </p:sp>
    </p:spTree>
    <p:extLst>
      <p:ext uri="{BB962C8B-B14F-4D97-AF65-F5344CB8AC3E}">
        <p14:creationId xmlns:p14="http://schemas.microsoft.com/office/powerpoint/2010/main" val="34766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4BCE3-781D-174A-9DDF-DD3AA1A39C66}"/>
              </a:ext>
            </a:extLst>
          </p:cNvPr>
          <p:cNvSpPr>
            <a:spLocks noGrp="1"/>
          </p:cNvSpPr>
          <p:nvPr>
            <p:ph type="title"/>
          </p:nvPr>
        </p:nvSpPr>
        <p:spPr/>
        <p:txBody>
          <a:bodyPr/>
          <a:lstStyle/>
          <a:p>
            <a:r>
              <a:rPr lang="en-US" dirty="0"/>
              <a:t>Cognitive Walkthrough</a:t>
            </a:r>
          </a:p>
        </p:txBody>
      </p:sp>
      <p:sp>
        <p:nvSpPr>
          <p:cNvPr id="3" name="Content Placeholder 2">
            <a:extLst>
              <a:ext uri="{FF2B5EF4-FFF2-40B4-BE49-F238E27FC236}">
                <a16:creationId xmlns:a16="http://schemas.microsoft.com/office/drawing/2014/main" id="{99D1468A-51E7-1941-B75F-9D8C4151F608}"/>
              </a:ext>
            </a:extLst>
          </p:cNvPr>
          <p:cNvSpPr>
            <a:spLocks noGrp="1"/>
          </p:cNvSpPr>
          <p:nvPr>
            <p:ph idx="1"/>
          </p:nvPr>
        </p:nvSpPr>
        <p:spPr/>
        <p:txBody>
          <a:bodyPr numCol="2">
            <a:normAutofit/>
          </a:bodyPr>
          <a:lstStyle/>
          <a:p>
            <a:r>
              <a:rPr lang="en-US" dirty="0"/>
              <a:t>Key user Tasks:</a:t>
            </a:r>
          </a:p>
          <a:p>
            <a:pPr lvl="1"/>
            <a:r>
              <a:rPr lang="en-US" dirty="0"/>
              <a:t>Open email</a:t>
            </a:r>
          </a:p>
          <a:p>
            <a:pPr lvl="1"/>
            <a:r>
              <a:rPr lang="en-US" dirty="0"/>
              <a:t>Click RSVP link</a:t>
            </a:r>
          </a:p>
          <a:p>
            <a:pPr lvl="1"/>
            <a:r>
              <a:rPr lang="en-US" dirty="0"/>
              <a:t>Record response (yes or no)</a:t>
            </a:r>
          </a:p>
          <a:p>
            <a:pPr lvl="1"/>
            <a:r>
              <a:rPr lang="en-US" dirty="0"/>
              <a:t>Select mode of transport</a:t>
            </a:r>
          </a:p>
          <a:p>
            <a:pPr lvl="1"/>
            <a:r>
              <a:rPr lang="en-US" dirty="0"/>
              <a:t>Submit RSVP</a:t>
            </a:r>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r>
              <a:rPr lang="en-US" dirty="0"/>
              <a:t>Findings:</a:t>
            </a:r>
          </a:p>
          <a:p>
            <a:pPr lvl="1"/>
            <a:r>
              <a:rPr lang="en-US" dirty="0"/>
              <a:t>Users aren’t having issues responding, but getting them to open the email and click the link.</a:t>
            </a:r>
          </a:p>
          <a:p>
            <a:pPr lvl="1"/>
            <a:r>
              <a:rPr lang="en-US" dirty="0"/>
              <a:t>How can I make link more obvious</a:t>
            </a:r>
          </a:p>
          <a:p>
            <a:pPr lvl="1"/>
            <a:endParaRPr lang="en-US" dirty="0"/>
          </a:p>
        </p:txBody>
      </p:sp>
    </p:spTree>
    <p:extLst>
      <p:ext uri="{BB962C8B-B14F-4D97-AF65-F5344CB8AC3E}">
        <p14:creationId xmlns:p14="http://schemas.microsoft.com/office/powerpoint/2010/main" val="171066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F19F-B955-A040-8D0D-F3F4D230382F}"/>
              </a:ext>
            </a:extLst>
          </p:cNvPr>
          <p:cNvSpPr>
            <a:spLocks noGrp="1"/>
          </p:cNvSpPr>
          <p:nvPr>
            <p:ph type="title"/>
          </p:nvPr>
        </p:nvSpPr>
        <p:spPr>
          <a:xfrm>
            <a:off x="838200" y="365125"/>
            <a:ext cx="5911921" cy="1325563"/>
          </a:xfrm>
        </p:spPr>
        <p:txBody>
          <a:bodyPr/>
          <a:lstStyle/>
          <a:p>
            <a:r>
              <a:rPr lang="en-US" dirty="0"/>
              <a:t>Receiving RSVP</a:t>
            </a:r>
          </a:p>
        </p:txBody>
      </p:sp>
      <p:sp>
        <p:nvSpPr>
          <p:cNvPr id="3" name="Content Placeholder 2">
            <a:extLst>
              <a:ext uri="{FF2B5EF4-FFF2-40B4-BE49-F238E27FC236}">
                <a16:creationId xmlns:a16="http://schemas.microsoft.com/office/drawing/2014/main" id="{D05EDCF1-F35B-1047-85FF-F28BF22BE454}"/>
              </a:ext>
            </a:extLst>
          </p:cNvPr>
          <p:cNvSpPr>
            <a:spLocks noGrp="1"/>
          </p:cNvSpPr>
          <p:nvPr>
            <p:ph idx="1"/>
          </p:nvPr>
        </p:nvSpPr>
        <p:spPr>
          <a:xfrm>
            <a:off x="838200" y="1825625"/>
            <a:ext cx="4603680" cy="4351338"/>
          </a:xfrm>
        </p:spPr>
        <p:txBody>
          <a:bodyPr/>
          <a:lstStyle/>
          <a:p>
            <a:r>
              <a:rPr lang="en-US" dirty="0"/>
              <a:t>Issues:</a:t>
            </a:r>
          </a:p>
          <a:p>
            <a:pPr lvl="1"/>
            <a:r>
              <a:rPr lang="en-US" dirty="0"/>
              <a:t>Clarity</a:t>
            </a:r>
          </a:p>
          <a:p>
            <a:pPr lvl="1"/>
            <a:r>
              <a:rPr lang="en-US" dirty="0"/>
              <a:t>Redundancy</a:t>
            </a:r>
          </a:p>
          <a:p>
            <a:r>
              <a:rPr lang="en-US" dirty="0"/>
              <a:t>Recommendations:</a:t>
            </a:r>
          </a:p>
          <a:p>
            <a:pPr lvl="1"/>
            <a:r>
              <a:rPr lang="en-US" dirty="0"/>
              <a:t>Focus on microcopy</a:t>
            </a:r>
          </a:p>
          <a:p>
            <a:pPr lvl="1"/>
            <a:r>
              <a:rPr lang="en-US" dirty="0"/>
              <a:t>Change subject</a:t>
            </a:r>
          </a:p>
          <a:p>
            <a:pPr lvl="1"/>
            <a:r>
              <a:rPr lang="en-US" dirty="0"/>
              <a:t>Change preview field</a:t>
            </a:r>
          </a:p>
          <a:p>
            <a:pPr lvl="1"/>
            <a:endParaRPr lang="en-US" dirty="0"/>
          </a:p>
        </p:txBody>
      </p:sp>
      <p:pic>
        <p:nvPicPr>
          <p:cNvPr id="8" name="Picture 7">
            <a:extLst>
              <a:ext uri="{FF2B5EF4-FFF2-40B4-BE49-F238E27FC236}">
                <a16:creationId xmlns:a16="http://schemas.microsoft.com/office/drawing/2014/main" id="{E50E7443-7274-DA46-B3D5-CD67F210C756}"/>
              </a:ext>
            </a:extLst>
          </p:cNvPr>
          <p:cNvPicPr>
            <a:picLocks noChangeAspect="1"/>
          </p:cNvPicPr>
          <p:nvPr/>
        </p:nvPicPr>
        <p:blipFill>
          <a:blip r:embed="rId2"/>
          <a:stretch>
            <a:fillRect/>
          </a:stretch>
        </p:blipFill>
        <p:spPr>
          <a:xfrm>
            <a:off x="4908884" y="2392487"/>
            <a:ext cx="7283116" cy="1332500"/>
          </a:xfrm>
          <a:prstGeom prst="rect">
            <a:avLst/>
          </a:prstGeom>
        </p:spPr>
      </p:pic>
      <p:sp>
        <p:nvSpPr>
          <p:cNvPr id="4" name="Donut 3">
            <a:extLst>
              <a:ext uri="{FF2B5EF4-FFF2-40B4-BE49-F238E27FC236}">
                <a16:creationId xmlns:a16="http://schemas.microsoft.com/office/drawing/2014/main" id="{E01C6AF8-31FC-A247-80BF-9DA1D917E4C3}"/>
              </a:ext>
            </a:extLst>
          </p:cNvPr>
          <p:cNvSpPr/>
          <p:nvPr/>
        </p:nvSpPr>
        <p:spPr>
          <a:xfrm>
            <a:off x="5441880" y="2574234"/>
            <a:ext cx="5911922" cy="854765"/>
          </a:xfrm>
          <a:prstGeom prst="donut">
            <a:avLst>
              <a:gd name="adj" fmla="val 1948"/>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cxnSp>
        <p:nvCxnSpPr>
          <p:cNvPr id="9" name="Straight Connector 8">
            <a:extLst>
              <a:ext uri="{FF2B5EF4-FFF2-40B4-BE49-F238E27FC236}">
                <a16:creationId xmlns:a16="http://schemas.microsoft.com/office/drawing/2014/main" id="{C3F06072-B117-5F49-9725-C6E5624A5EE9}"/>
              </a:ext>
            </a:extLst>
          </p:cNvPr>
          <p:cNvCxnSpPr/>
          <p:nvPr/>
        </p:nvCxnSpPr>
        <p:spPr>
          <a:xfrm>
            <a:off x="4710545" y="1497282"/>
            <a:ext cx="0" cy="490351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3223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7F09-39B0-CC4B-8E98-AA872D98C804}"/>
              </a:ext>
            </a:extLst>
          </p:cNvPr>
          <p:cNvSpPr>
            <a:spLocks noGrp="1"/>
          </p:cNvSpPr>
          <p:nvPr>
            <p:ph type="title"/>
          </p:nvPr>
        </p:nvSpPr>
        <p:spPr/>
        <p:txBody>
          <a:bodyPr/>
          <a:lstStyle/>
          <a:p>
            <a:r>
              <a:rPr lang="en-US" dirty="0"/>
              <a:t>Opening RSVP request</a:t>
            </a:r>
          </a:p>
        </p:txBody>
      </p:sp>
      <p:sp>
        <p:nvSpPr>
          <p:cNvPr id="3" name="Content Placeholder 2">
            <a:extLst>
              <a:ext uri="{FF2B5EF4-FFF2-40B4-BE49-F238E27FC236}">
                <a16:creationId xmlns:a16="http://schemas.microsoft.com/office/drawing/2014/main" id="{44858115-25F1-1C40-B9EA-10A6BC297E9B}"/>
              </a:ext>
            </a:extLst>
          </p:cNvPr>
          <p:cNvSpPr>
            <a:spLocks noGrp="1"/>
          </p:cNvSpPr>
          <p:nvPr>
            <p:ph idx="1"/>
          </p:nvPr>
        </p:nvSpPr>
        <p:spPr>
          <a:xfrm>
            <a:off x="838200" y="1825625"/>
            <a:ext cx="3771900" cy="4351338"/>
          </a:xfrm>
        </p:spPr>
        <p:txBody>
          <a:bodyPr/>
          <a:lstStyle/>
          <a:p>
            <a:r>
              <a:rPr lang="en-US" dirty="0"/>
              <a:t>Issues:</a:t>
            </a:r>
          </a:p>
          <a:p>
            <a:pPr lvl="1"/>
            <a:r>
              <a:rPr lang="en-US" dirty="0"/>
              <a:t>Hierarchy</a:t>
            </a:r>
          </a:p>
          <a:p>
            <a:pPr lvl="1"/>
            <a:r>
              <a:rPr lang="en-US" dirty="0"/>
              <a:t>Clarity</a:t>
            </a:r>
          </a:p>
          <a:p>
            <a:r>
              <a:rPr lang="en-US" dirty="0"/>
              <a:t>Recommendations:</a:t>
            </a:r>
          </a:p>
          <a:p>
            <a:pPr lvl="1"/>
            <a:r>
              <a:rPr lang="en-US" dirty="0"/>
              <a:t>Move Link higher</a:t>
            </a:r>
          </a:p>
          <a:p>
            <a:pPr lvl="1"/>
            <a:r>
              <a:rPr lang="en-US" dirty="0"/>
              <a:t>Less text</a:t>
            </a:r>
          </a:p>
        </p:txBody>
      </p:sp>
      <p:pic>
        <p:nvPicPr>
          <p:cNvPr id="5" name="Picture 4">
            <a:extLst>
              <a:ext uri="{FF2B5EF4-FFF2-40B4-BE49-F238E27FC236}">
                <a16:creationId xmlns:a16="http://schemas.microsoft.com/office/drawing/2014/main" id="{276B6A86-44CA-2D48-87FE-A6E6F3F76049}"/>
              </a:ext>
            </a:extLst>
          </p:cNvPr>
          <p:cNvPicPr>
            <a:picLocks noChangeAspect="1"/>
          </p:cNvPicPr>
          <p:nvPr/>
        </p:nvPicPr>
        <p:blipFill>
          <a:blip r:embed="rId2"/>
          <a:stretch>
            <a:fillRect/>
          </a:stretch>
        </p:blipFill>
        <p:spPr>
          <a:xfrm>
            <a:off x="6248400" y="1235916"/>
            <a:ext cx="5763660" cy="5427730"/>
          </a:xfrm>
          <a:prstGeom prst="rect">
            <a:avLst/>
          </a:prstGeom>
        </p:spPr>
      </p:pic>
      <p:sp>
        <p:nvSpPr>
          <p:cNvPr id="6" name="Donut 5">
            <a:extLst>
              <a:ext uri="{FF2B5EF4-FFF2-40B4-BE49-F238E27FC236}">
                <a16:creationId xmlns:a16="http://schemas.microsoft.com/office/drawing/2014/main" id="{D4481CA8-5336-294E-A678-F2E633545DDA}"/>
              </a:ext>
            </a:extLst>
          </p:cNvPr>
          <p:cNvSpPr/>
          <p:nvPr/>
        </p:nvSpPr>
        <p:spPr>
          <a:xfrm>
            <a:off x="7326871" y="3568678"/>
            <a:ext cx="1803359" cy="229598"/>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cxnSp>
        <p:nvCxnSpPr>
          <p:cNvPr id="7" name="Straight Connector 6">
            <a:extLst>
              <a:ext uri="{FF2B5EF4-FFF2-40B4-BE49-F238E27FC236}">
                <a16:creationId xmlns:a16="http://schemas.microsoft.com/office/drawing/2014/main" id="{6E58A9EF-F18C-324C-9ABC-F932AF9FA302}"/>
              </a:ext>
            </a:extLst>
          </p:cNvPr>
          <p:cNvCxnSpPr/>
          <p:nvPr/>
        </p:nvCxnSpPr>
        <p:spPr>
          <a:xfrm>
            <a:off x="4710545" y="1497282"/>
            <a:ext cx="0" cy="490351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954454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{6B6DE2EE-FC81-5B43-99A7-B105711EC4CE}tf10001060</Template>
  <TotalTime>22360</TotalTime>
  <Words>958</Words>
  <Application>Microsoft Macintosh PowerPoint</Application>
  <PresentationFormat>Widescreen</PresentationFormat>
  <Paragraphs>168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Trebuchet MS</vt:lpstr>
      <vt:lpstr>Wingdings 3</vt:lpstr>
      <vt:lpstr>Facet</vt:lpstr>
      <vt:lpstr>Blizzard Ski MN Exploratory Research</vt:lpstr>
      <vt:lpstr>Comparative analysis</vt:lpstr>
      <vt:lpstr>Users/personas</vt:lpstr>
      <vt:lpstr>RSVPs</vt:lpstr>
      <vt:lpstr>RSVPs</vt:lpstr>
      <vt:lpstr>2019/20 stats thus far</vt:lpstr>
      <vt:lpstr>Cognitive Walkthrough</vt:lpstr>
      <vt:lpstr>Receiving RSVP</vt:lpstr>
      <vt:lpstr>Opening RSVP request</vt:lpstr>
      <vt:lpstr>Responding to rsvp</vt:lpstr>
      <vt:lpstr>Cognitive Walkthrough data</vt:lpstr>
      <vt:lpstr>Findings/reccomendations RSVP:</vt:lpstr>
      <vt:lpstr>Staff Portal</vt:lpstr>
      <vt:lpstr>Staff portal</vt:lpstr>
      <vt:lpstr>Users and tasks</vt:lpstr>
      <vt:lpstr>Heuristics Tested</vt:lpstr>
      <vt:lpstr>Heuristic</vt:lpstr>
      <vt:lpstr>Inventory Audit</vt:lpstr>
      <vt:lpstr>Findings/ action plan (Portal):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Blizzard Ski MN,     Exploratory Research</dc:title>
  <dc:creator>Zach Lulavy</dc:creator>
  <cp:lastModifiedBy>Zach Lulavy</cp:lastModifiedBy>
  <cp:revision>81</cp:revision>
  <cp:lastPrinted>2020-01-10T15:23:11Z</cp:lastPrinted>
  <dcterms:created xsi:type="dcterms:W3CDTF">2019-12-24T21:15:07Z</dcterms:created>
  <dcterms:modified xsi:type="dcterms:W3CDTF">2020-02-13T00:46:04Z</dcterms:modified>
</cp:coreProperties>
</file>